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dact Gothic" charset="1" panose="0000050000000000000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slides/slide1.xml" Type="http://schemas.openxmlformats.org/officeDocument/2006/relationships/slide"/><Relationship Id="rId12" Target="slides/slide2.xml" Type="http://schemas.openxmlformats.org/officeDocument/2006/relationships/slide"/><Relationship Id="rId13" Target="slides/slide3.xml" Type="http://schemas.openxmlformats.org/officeDocument/2006/relationships/slide"/><Relationship Id="rId14" Target="slides/slide4.xml" Type="http://schemas.openxmlformats.org/officeDocument/2006/relationships/slide"/><Relationship Id="rId15" Target="slides/slide5.xml" Type="http://schemas.openxmlformats.org/officeDocument/2006/relationships/slide"/><Relationship Id="rId16" Target="slides/slide6.xml" Type="http://schemas.openxmlformats.org/officeDocument/2006/relationships/slide"/><Relationship Id="rId17" Target="slides/slide7.xml" Type="http://schemas.openxmlformats.org/officeDocument/2006/relationships/slide"/><Relationship Id="rId18" Target="slides/slide8.xml" Type="http://schemas.openxmlformats.org/officeDocument/2006/relationships/slide"/><Relationship Id="rId19" Target="slides/slide9.xml" Type="http://schemas.openxmlformats.org/officeDocument/2006/relationships/slide"/><Relationship Id="rId2" Target="presProps.xml" Type="http://schemas.openxmlformats.org/officeDocument/2006/relationships/presProps"/><Relationship Id="rId20" Target="slides/slide10.xml" Type="http://schemas.openxmlformats.org/officeDocument/2006/relationships/slide"/><Relationship Id="rId21" Target="slides/slide11.xml" Type="http://schemas.openxmlformats.org/officeDocument/2006/relationships/slide"/><Relationship Id="rId22" Target="slides/slide12.xml" Type="http://schemas.openxmlformats.org/officeDocument/2006/relationships/slide"/><Relationship Id="rId23" Target="slides/slide13.xml" Type="http://schemas.openxmlformats.org/officeDocument/2006/relationships/slide"/><Relationship Id="rId24" Target="slides/slide14.xml" Type="http://schemas.openxmlformats.org/officeDocument/2006/relationships/slide"/><Relationship Id="rId25" Target="slides/slide15.xml" Type="http://schemas.openxmlformats.org/officeDocument/2006/relationships/slide"/><Relationship Id="rId26" Target="slides/slide1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jpeg" Type="http://schemas.openxmlformats.org/officeDocument/2006/relationships/image"/><Relationship Id="rId4" Target="../media/image15.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38.png" Type="http://schemas.openxmlformats.org/officeDocument/2006/relationships/image"/><Relationship Id="rId5" Target="../media/image14.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slide2.xml" Type="http://schemas.openxmlformats.org/officeDocument/2006/relationship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media/image48.png" Type="http://schemas.openxmlformats.org/officeDocument/2006/relationships/image"/><Relationship Id="rId20" Target="../media/image66.png" Type="http://schemas.openxmlformats.org/officeDocument/2006/relationships/image"/><Relationship Id="rId21" Target="../media/image67.svg" Type="http://schemas.openxmlformats.org/officeDocument/2006/relationships/image"/><Relationship Id="rId22" Target="../media/image68.png" Type="http://schemas.openxmlformats.org/officeDocument/2006/relationships/image"/><Relationship Id="rId23" Target="../media/image69.svg" Type="http://schemas.openxmlformats.org/officeDocument/2006/relationships/image"/><Relationship Id="rId24" Target="../media/image70.png" Type="http://schemas.openxmlformats.org/officeDocument/2006/relationships/image"/><Relationship Id="rId25" Target="../media/image71.sv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slide2.xml" Type="http://schemas.openxmlformats.org/officeDocument/2006/relationships/slid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slide2.xml" Type="http://schemas.openxmlformats.org/officeDocument/2006/relationships/slid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slide2.xml" Type="http://schemas.openxmlformats.org/officeDocument/2006/relationship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slide2.xml" Type="http://schemas.openxmlformats.org/officeDocument/2006/relationships/slide"/><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8326265" y="8946200"/>
            <a:ext cx="5070823" cy="600487"/>
            <a:chOff x="0" y="0"/>
            <a:chExt cx="6761097" cy="800650"/>
          </a:xfrm>
        </p:grpSpPr>
        <p:sp>
          <p:nvSpPr>
            <p:cNvPr name="Freeform 3" id="3"/>
            <p:cNvSpPr/>
            <p:nvPr/>
          </p:nvSpPr>
          <p:spPr>
            <a:xfrm flipH="false" flipV="false" rot="0">
              <a:off x="0" y="349827"/>
              <a:ext cx="450823" cy="450823"/>
            </a:xfrm>
            <a:custGeom>
              <a:avLst/>
              <a:gdLst/>
              <a:ahLst/>
              <a:cxnLst/>
              <a:rect r="r" b="b" t="t" l="l"/>
              <a:pathLst>
                <a:path h="450823" w="450823">
                  <a:moveTo>
                    <a:pt x="0" y="0"/>
                  </a:moveTo>
                  <a:lnTo>
                    <a:pt x="450823" y="0"/>
                  </a:lnTo>
                  <a:lnTo>
                    <a:pt x="450823" y="450823"/>
                  </a:lnTo>
                  <a:lnTo>
                    <a:pt x="0" y="450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13913" y="-19050"/>
              <a:ext cx="6047184" cy="775898"/>
            </a:xfrm>
            <a:prstGeom prst="rect">
              <a:avLst/>
            </a:prstGeom>
          </p:spPr>
          <p:txBody>
            <a:bodyPr anchor="t" rtlCol="false" tIns="0" lIns="0" bIns="0" rIns="0">
              <a:spAutoFit/>
            </a:bodyPr>
            <a:lstStyle/>
            <a:p>
              <a:pPr>
                <a:lnSpc>
                  <a:spcPts val="2340"/>
                </a:lnSpc>
              </a:pPr>
              <a:r>
                <a:rPr lang="en-US" sz="1800">
                  <a:solidFill>
                    <a:srgbClr val="F4F4F4"/>
                  </a:solidFill>
                  <a:latin typeface="Didact Gothic"/>
                </a:rPr>
                <a:t>yusif.hajizade@ufaz.az</a:t>
              </a:r>
            </a:p>
            <a:p>
              <a:pPr>
                <a:lnSpc>
                  <a:spcPts val="2340"/>
                </a:lnSpc>
                <a:spcBef>
                  <a:spcPct val="0"/>
                </a:spcBef>
              </a:pPr>
              <a:r>
                <a:rPr lang="en-US" sz="1800">
                  <a:solidFill>
                    <a:srgbClr val="F4F4F4"/>
                  </a:solidFill>
                  <a:latin typeface="Didact Gothic"/>
                </a:rPr>
                <a:t>ID: 22022735</a:t>
              </a:r>
            </a:p>
          </p:txBody>
        </p:sp>
      </p:grpSp>
      <p:sp>
        <p:nvSpPr>
          <p:cNvPr name="Freeform 5" id="5"/>
          <p:cNvSpPr/>
          <p:nvPr/>
        </p:nvSpPr>
        <p:spPr>
          <a:xfrm flipH="false" flipV="false" rot="0">
            <a:off x="-2951370" y="69407"/>
            <a:ext cx="10167236" cy="10167236"/>
          </a:xfrm>
          <a:custGeom>
            <a:avLst/>
            <a:gdLst/>
            <a:ahLst/>
            <a:cxnLst/>
            <a:rect r="r" b="b" t="t" l="l"/>
            <a:pathLst>
              <a:path h="10167236" w="10167236">
                <a:moveTo>
                  <a:pt x="0" y="0"/>
                </a:moveTo>
                <a:lnTo>
                  <a:pt x="10167237" y="0"/>
                </a:lnTo>
                <a:lnTo>
                  <a:pt x="10167237" y="10167236"/>
                </a:lnTo>
                <a:lnTo>
                  <a:pt x="0" y="1016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8326265" y="8650925"/>
            <a:ext cx="8837785" cy="0"/>
          </a:xfrm>
          <a:prstGeom prst="line">
            <a:avLst/>
          </a:prstGeom>
          <a:ln cap="flat" w="9525">
            <a:solidFill>
              <a:srgbClr val="68BDB2"/>
            </a:solidFill>
            <a:prstDash val="solid"/>
            <a:headEnd type="none" len="sm" w="sm"/>
            <a:tailEnd type="none" len="sm" w="sm"/>
          </a:ln>
        </p:spPr>
      </p:sp>
      <p:sp>
        <p:nvSpPr>
          <p:cNvPr name="Freeform 7" id="7"/>
          <p:cNvSpPr/>
          <p:nvPr/>
        </p:nvSpPr>
        <p:spPr>
          <a:xfrm flipH="false" flipV="false" rot="0">
            <a:off x="16623369" y="9142872"/>
            <a:ext cx="540681" cy="286561"/>
          </a:xfrm>
          <a:custGeom>
            <a:avLst/>
            <a:gdLst/>
            <a:ahLst/>
            <a:cxnLst/>
            <a:rect r="r" b="b" t="t" l="l"/>
            <a:pathLst>
              <a:path h="286561" w="540681">
                <a:moveTo>
                  <a:pt x="0" y="0"/>
                </a:moveTo>
                <a:lnTo>
                  <a:pt x="540681" y="0"/>
                </a:lnTo>
                <a:lnTo>
                  <a:pt x="540681" y="286560"/>
                </a:lnTo>
                <a:lnTo>
                  <a:pt x="0" y="286560"/>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056320" y="1741670"/>
            <a:ext cx="5208235" cy="867354"/>
            <a:chOff x="0" y="0"/>
            <a:chExt cx="6944313" cy="1156472"/>
          </a:xfrm>
        </p:grpSpPr>
        <p:sp>
          <p:nvSpPr>
            <p:cNvPr name="Freeform 9" id="9"/>
            <p:cNvSpPr/>
            <p:nvPr/>
          </p:nvSpPr>
          <p:spPr>
            <a:xfrm flipH="false" flipV="false" rot="0">
              <a:off x="0" y="0"/>
              <a:ext cx="1156472" cy="1156472"/>
            </a:xfrm>
            <a:custGeom>
              <a:avLst/>
              <a:gdLst/>
              <a:ahLst/>
              <a:cxnLst/>
              <a:rect r="r" b="b" t="t" l="l"/>
              <a:pathLst>
                <a:path h="1156472" w="1156472">
                  <a:moveTo>
                    <a:pt x="0" y="0"/>
                  </a:moveTo>
                  <a:lnTo>
                    <a:pt x="1156472" y="0"/>
                  </a:lnTo>
                  <a:lnTo>
                    <a:pt x="1156472" y="1156472"/>
                  </a:lnTo>
                  <a:lnTo>
                    <a:pt x="0" y="1156472"/>
                  </a:lnTo>
                  <a:lnTo>
                    <a:pt x="0" y="0"/>
                  </a:lnTo>
                  <a:close/>
                </a:path>
              </a:pathLst>
            </a:custGeom>
            <a:blipFill>
              <a:blip r:embed="rId8">
                <a:extLst>
                  <a:ext uri="{96DAC541-7B7A-43D3-8B79-37D633B846F1}">
                    <asvg:svgBlip xmlns:asvg="http://schemas.microsoft.com/office/drawing/2016/SVG/main" r:embed="rId9"/>
                  </a:ext>
                </a:extLst>
              </a:blip>
              <a:stretch>
                <a:fillRect l="-15320" t="0" r="-15320" b="0"/>
              </a:stretch>
            </a:blipFill>
          </p:spPr>
        </p:sp>
        <p:sp>
          <p:nvSpPr>
            <p:cNvPr name="TextBox 10" id="10"/>
            <p:cNvSpPr txBox="true"/>
            <p:nvPr/>
          </p:nvSpPr>
          <p:spPr>
            <a:xfrm rot="0">
              <a:off x="1714936" y="238120"/>
              <a:ext cx="5229378" cy="746053"/>
            </a:xfrm>
            <a:prstGeom prst="rect">
              <a:avLst/>
            </a:prstGeom>
          </p:spPr>
          <p:txBody>
            <a:bodyPr anchor="t" rtlCol="false" tIns="0" lIns="0" bIns="0" rIns="0">
              <a:spAutoFit/>
            </a:bodyPr>
            <a:lstStyle/>
            <a:p>
              <a:pPr>
                <a:lnSpc>
                  <a:spcPts val="4407"/>
                </a:lnSpc>
              </a:pPr>
            </a:p>
          </p:txBody>
        </p:sp>
      </p:grpSp>
      <p:grpSp>
        <p:nvGrpSpPr>
          <p:cNvPr name="Group 11" id="11"/>
          <p:cNvGrpSpPr/>
          <p:nvPr/>
        </p:nvGrpSpPr>
        <p:grpSpPr>
          <a:xfrm rot="0">
            <a:off x="9308473" y="3714419"/>
            <a:ext cx="8556956" cy="2824836"/>
            <a:chOff x="0" y="0"/>
            <a:chExt cx="11409275" cy="3766448"/>
          </a:xfrm>
        </p:grpSpPr>
        <p:sp>
          <p:nvSpPr>
            <p:cNvPr name="TextBox 12" id="12"/>
            <p:cNvSpPr txBox="true"/>
            <p:nvPr/>
          </p:nvSpPr>
          <p:spPr>
            <a:xfrm rot="0">
              <a:off x="0" y="3147323"/>
              <a:ext cx="11409275" cy="619125"/>
            </a:xfrm>
            <a:prstGeom prst="rect">
              <a:avLst/>
            </a:prstGeom>
          </p:spPr>
          <p:txBody>
            <a:bodyPr anchor="t" rtlCol="false" tIns="0" lIns="0" bIns="0" rIns="0">
              <a:spAutoFit/>
            </a:bodyPr>
            <a:lstStyle/>
            <a:p>
              <a:pPr>
                <a:lnSpc>
                  <a:spcPts val="3600"/>
                </a:lnSpc>
              </a:pPr>
              <a:r>
                <a:rPr lang="en-US" sz="3000">
                  <a:solidFill>
                    <a:srgbClr val="68BDB2"/>
                  </a:solidFill>
                  <a:latin typeface="Didact Gothic"/>
                </a:rPr>
                <a:t>Presented by: Yusif Hajizade</a:t>
              </a:r>
            </a:p>
          </p:txBody>
        </p:sp>
        <p:sp>
          <p:nvSpPr>
            <p:cNvPr name="TextBox 13" id="13"/>
            <p:cNvSpPr txBox="true"/>
            <p:nvPr/>
          </p:nvSpPr>
          <p:spPr>
            <a:xfrm rot="0">
              <a:off x="0" y="133350"/>
              <a:ext cx="11409275" cy="2660680"/>
            </a:xfrm>
            <a:prstGeom prst="rect">
              <a:avLst/>
            </a:prstGeom>
          </p:spPr>
          <p:txBody>
            <a:bodyPr anchor="t" rtlCol="false" tIns="0" lIns="0" bIns="0" rIns="0">
              <a:spAutoFit/>
            </a:bodyPr>
            <a:lstStyle/>
            <a:p>
              <a:pPr>
                <a:lnSpc>
                  <a:spcPts val="7500"/>
                </a:lnSpc>
              </a:pPr>
              <a:r>
                <a:rPr lang="en-US" sz="7500">
                  <a:solidFill>
                    <a:srgbClr val="F4F4F4"/>
                  </a:solidFill>
                  <a:latin typeface="Didact Gothic"/>
                </a:rPr>
                <a:t>Handwritten Digit Recognition</a:t>
              </a:r>
            </a:p>
          </p:txBody>
        </p:sp>
      </p:grpSp>
      <p:sp>
        <p:nvSpPr>
          <p:cNvPr name="TextBox 14" id="14"/>
          <p:cNvSpPr txBox="true"/>
          <p:nvPr/>
        </p:nvSpPr>
        <p:spPr>
          <a:xfrm rot="0">
            <a:off x="9308473" y="2561400"/>
            <a:ext cx="5640592" cy="610236"/>
          </a:xfrm>
          <a:prstGeom prst="rect">
            <a:avLst/>
          </a:prstGeom>
        </p:spPr>
        <p:txBody>
          <a:bodyPr anchor="t" rtlCol="false" tIns="0" lIns="0" bIns="0" rIns="0">
            <a:spAutoFit/>
          </a:bodyPr>
          <a:lstStyle/>
          <a:p>
            <a:pPr>
              <a:lnSpc>
                <a:spcPts val="4809"/>
              </a:lnSpc>
              <a:spcBef>
                <a:spcPct val="0"/>
              </a:spcBef>
            </a:pPr>
            <a:r>
              <a:rPr lang="en-US" sz="3699">
                <a:solidFill>
                  <a:srgbClr val="FFFFFF"/>
                </a:solidFill>
                <a:latin typeface="Didact Gothic"/>
              </a:rPr>
              <a:t>Final Project Presentation</a:t>
            </a:r>
          </a:p>
        </p:txBody>
      </p:sp>
      <p:sp>
        <p:nvSpPr>
          <p:cNvPr name="TextBox 15" id="15"/>
          <p:cNvSpPr txBox="true"/>
          <p:nvPr/>
        </p:nvSpPr>
        <p:spPr>
          <a:xfrm rot="0">
            <a:off x="9365571" y="1846417"/>
            <a:ext cx="3284113" cy="610236"/>
          </a:xfrm>
          <a:prstGeom prst="rect">
            <a:avLst/>
          </a:prstGeom>
        </p:spPr>
        <p:txBody>
          <a:bodyPr anchor="t" rtlCol="false" tIns="0" lIns="0" bIns="0" rIns="0">
            <a:spAutoFit/>
          </a:bodyPr>
          <a:lstStyle/>
          <a:p>
            <a:pPr algn="ctr">
              <a:lnSpc>
                <a:spcPts val="4809"/>
              </a:lnSpc>
              <a:spcBef>
                <a:spcPct val="0"/>
              </a:spcBef>
            </a:pPr>
            <a:r>
              <a:rPr lang="en-US" sz="3699">
                <a:solidFill>
                  <a:srgbClr val="FFFFFF"/>
                </a:solidFill>
                <a:latin typeface="Didact Gothic"/>
              </a:rPr>
              <a:t>Computer Vision</a:t>
            </a:r>
          </a:p>
        </p:txBody>
      </p:sp>
      <p:sp>
        <p:nvSpPr>
          <p:cNvPr name="TextBox 16" id="16"/>
          <p:cNvSpPr txBox="true"/>
          <p:nvPr/>
        </p:nvSpPr>
        <p:spPr>
          <a:xfrm rot="0">
            <a:off x="15941173" y="9046757"/>
            <a:ext cx="346764"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28700"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9960" y="1916065"/>
            <a:ext cx="11488081" cy="4656609"/>
          </a:xfrm>
          <a:custGeom>
            <a:avLst/>
            <a:gdLst/>
            <a:ahLst/>
            <a:cxnLst/>
            <a:rect r="r" b="b" t="t" l="l"/>
            <a:pathLst>
              <a:path h="4656609" w="11488081">
                <a:moveTo>
                  <a:pt x="0" y="0"/>
                </a:moveTo>
                <a:lnTo>
                  <a:pt x="11488080" y="0"/>
                </a:lnTo>
                <a:lnTo>
                  <a:pt x="11488080" y="4656609"/>
                </a:lnTo>
                <a:lnTo>
                  <a:pt x="0" y="4656609"/>
                </a:lnTo>
                <a:lnTo>
                  <a:pt x="0" y="0"/>
                </a:lnTo>
                <a:close/>
              </a:path>
            </a:pathLst>
          </a:custGeom>
          <a:blipFill>
            <a:blip r:embed="rId4"/>
            <a:stretch>
              <a:fillRect l="0" t="0" r="0" b="0"/>
            </a:stretch>
          </a:blipFill>
        </p:spPr>
      </p:sp>
      <p:grpSp>
        <p:nvGrpSpPr>
          <p:cNvPr name="Group 4" id="4"/>
          <p:cNvGrpSpPr/>
          <p:nvPr/>
        </p:nvGrpSpPr>
        <p:grpSpPr>
          <a:xfrm rot="0">
            <a:off x="4472725" y="579350"/>
            <a:ext cx="9342551" cy="1753918"/>
            <a:chOff x="0" y="0"/>
            <a:chExt cx="12456735" cy="2338557"/>
          </a:xfrm>
        </p:grpSpPr>
        <p:sp>
          <p:nvSpPr>
            <p:cNvPr name="TextBox 5" id="5"/>
            <p:cNvSpPr txBox="true"/>
            <p:nvPr/>
          </p:nvSpPr>
          <p:spPr>
            <a:xfrm rot="0">
              <a:off x="0" y="66675"/>
              <a:ext cx="12456735"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Bold"/>
                </a:rPr>
                <a:t>Extract Digits</a:t>
              </a:r>
            </a:p>
          </p:txBody>
        </p:sp>
        <p:sp>
          <p:nvSpPr>
            <p:cNvPr name="TextBox 6" id="6"/>
            <p:cNvSpPr txBox="true"/>
            <p:nvPr/>
          </p:nvSpPr>
          <p:spPr>
            <a:xfrm rot="0">
              <a:off x="0" y="1702570"/>
              <a:ext cx="12456735"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09275" y="6923888"/>
            <a:ext cx="16230600" cy="2334412"/>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This method extracts the digits from the image by identifying contours and bounding boxes that encapsulate each digit. It filters the extracted contours based on size and hierarchy level to isolate individual digits. This step ensures that only relevant regions containing digits are considered for further processing and analysis. The extract_digits function takes contours and their corresponding hierarchies as input and returns the bounding boxes of the digits found in the image. It filters out bounding boxes based on size and hierarchy level to extract only the ones containing digits, avoiding nested bounding boxes within digits.</a:t>
            </a:r>
          </a:p>
          <a:p>
            <a:pPr>
              <a:lnSpc>
                <a:spcPts val="3079"/>
              </a:lnSpc>
              <a:spcBef>
                <a:spcPct val="0"/>
              </a:spcBef>
            </a:pPr>
          </a:p>
        </p:txBody>
      </p:sp>
      <p:sp>
        <p:nvSpPr>
          <p:cNvPr name="TextBox 8" id="8"/>
          <p:cNvSpPr txBox="true"/>
          <p:nvPr/>
        </p:nvSpPr>
        <p:spPr>
          <a:xfrm rot="0">
            <a:off x="1028700" y="326951"/>
            <a:ext cx="37144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9539511" y="1332715"/>
            <a:ext cx="7985713" cy="8487661"/>
          </a:xfrm>
          <a:custGeom>
            <a:avLst/>
            <a:gdLst/>
            <a:ahLst/>
            <a:cxnLst/>
            <a:rect r="r" b="b" t="t" l="l"/>
            <a:pathLst>
              <a:path h="8487661" w="7985713">
                <a:moveTo>
                  <a:pt x="0" y="0"/>
                </a:moveTo>
                <a:lnTo>
                  <a:pt x="7985714" y="0"/>
                </a:lnTo>
                <a:lnTo>
                  <a:pt x="7985714" y="8487660"/>
                </a:lnTo>
                <a:lnTo>
                  <a:pt x="0" y="8487660"/>
                </a:lnTo>
                <a:lnTo>
                  <a:pt x="0" y="0"/>
                </a:lnTo>
                <a:close/>
              </a:path>
            </a:pathLst>
          </a:custGeom>
          <a:blipFill>
            <a:blip r:embed="rId2"/>
            <a:stretch>
              <a:fillRect l="0" t="-1644" r="0" b="-1644"/>
            </a:stretch>
          </a:blipFill>
        </p:spPr>
      </p:sp>
      <p:grpSp>
        <p:nvGrpSpPr>
          <p:cNvPr name="Group 3" id="3"/>
          <p:cNvGrpSpPr/>
          <p:nvPr/>
        </p:nvGrpSpPr>
        <p:grpSpPr>
          <a:xfrm rot="0">
            <a:off x="1605867" y="1332715"/>
            <a:ext cx="6991295" cy="1638823"/>
            <a:chOff x="0" y="0"/>
            <a:chExt cx="9321726" cy="2185097"/>
          </a:xfrm>
        </p:grpSpPr>
        <p:sp>
          <p:nvSpPr>
            <p:cNvPr name="TextBox 4" id="4"/>
            <p:cNvSpPr txBox="true"/>
            <p:nvPr/>
          </p:nvSpPr>
          <p:spPr>
            <a:xfrm rot="0">
              <a:off x="0" y="66675"/>
              <a:ext cx="9321726" cy="1318797"/>
            </a:xfrm>
            <a:prstGeom prst="rect">
              <a:avLst/>
            </a:prstGeom>
          </p:spPr>
          <p:txBody>
            <a:bodyPr anchor="t" rtlCol="false" tIns="0" lIns="0" bIns="0" rIns="0">
              <a:spAutoFit/>
            </a:bodyPr>
            <a:lstStyle/>
            <a:p>
              <a:pPr marL="0" indent="0" lvl="0">
                <a:lnSpc>
                  <a:spcPts val="7501"/>
                </a:lnSpc>
              </a:pPr>
              <a:r>
                <a:rPr lang="en-US" sz="6819">
                  <a:solidFill>
                    <a:srgbClr val="F4F4F4"/>
                  </a:solidFill>
                  <a:latin typeface="Didact Gothic"/>
                </a:rPr>
                <a:t>Loading Digits</a:t>
              </a:r>
            </a:p>
          </p:txBody>
        </p:sp>
        <p:sp>
          <p:nvSpPr>
            <p:cNvPr name="TextBox 5" id="5"/>
            <p:cNvSpPr txBox="true"/>
            <p:nvPr/>
          </p:nvSpPr>
          <p:spPr>
            <a:xfrm rot="0">
              <a:off x="0" y="1595440"/>
              <a:ext cx="9321726" cy="589657"/>
            </a:xfrm>
            <a:prstGeom prst="rect">
              <a:avLst/>
            </a:prstGeom>
          </p:spPr>
          <p:txBody>
            <a:bodyPr anchor="t" rtlCol="false" tIns="0" lIns="0" bIns="0" rIns="0">
              <a:spAutoFit/>
            </a:bodyPr>
            <a:lstStyle/>
            <a:p>
              <a:pPr marL="0" indent="0" lvl="0">
                <a:lnSpc>
                  <a:spcPts val="3269"/>
                </a:lnSpc>
              </a:pPr>
            </a:p>
          </p:txBody>
        </p:sp>
      </p:grpSp>
      <p:sp>
        <p:nvSpPr>
          <p:cNvPr name="TextBox 6" id="6"/>
          <p:cNvSpPr txBox="true"/>
          <p:nvPr/>
        </p:nvSpPr>
        <p:spPr>
          <a:xfrm rot="0">
            <a:off x="1605867" y="3137635"/>
            <a:ext cx="6768936" cy="6263640"/>
          </a:xfrm>
          <a:prstGeom prst="rect">
            <a:avLst/>
          </a:prstGeom>
        </p:spPr>
        <p:txBody>
          <a:bodyPr anchor="t" rtlCol="false" tIns="0" lIns="0" bIns="0" rIns="0">
            <a:spAutoFit/>
          </a:bodyPr>
          <a:lstStyle/>
          <a:p>
            <a:pPr>
              <a:lnSpc>
                <a:spcPts val="3359"/>
              </a:lnSpc>
            </a:pPr>
            <a:r>
              <a:rPr lang="en-US" sz="2400">
                <a:solidFill>
                  <a:srgbClr val="DBDADA"/>
                </a:solidFill>
                <a:latin typeface="Didact Gothic"/>
              </a:rPr>
              <a:t>This method loads the custom handwritten digits dataset or the MNIST dataset for training the digit recognition model. It reads the image files, preprocesses them, and prepares the data for training by extracting digits and their corresponding labels. Loading images is a crucial step in preparing the dataset for training the model on handwritten digit data. The load_custom_digits function processes a custom training image, extracting individual digit images and their corresponding labels. It utilizes contours to identify and extract digits, sorts them for labeling, and prepares the data for training a digit recognition model.</a:t>
            </a:r>
          </a:p>
          <a:p>
            <a:pPr>
              <a:lnSpc>
                <a:spcPts val="3359"/>
              </a:lnSpc>
            </a:pPr>
          </a:p>
          <a:p>
            <a:pPr>
              <a:lnSpc>
                <a:spcPts val="3359"/>
              </a:lnSpc>
              <a:spcBef>
                <a:spcPct val="0"/>
              </a:spcBef>
            </a:pPr>
          </a:p>
        </p:txBody>
      </p:sp>
      <p:sp>
        <p:nvSpPr>
          <p:cNvPr name="TextBox 7" id="7"/>
          <p:cNvSpPr txBox="true"/>
          <p:nvPr/>
        </p:nvSpPr>
        <p:spPr>
          <a:xfrm rot="0">
            <a:off x="1633878" y="8925052"/>
            <a:ext cx="315425"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6231264" y="1282701"/>
            <a:ext cx="11539192" cy="8106736"/>
          </a:xfrm>
          <a:custGeom>
            <a:avLst/>
            <a:gdLst/>
            <a:ahLst/>
            <a:cxnLst/>
            <a:rect r="r" b="b" t="t" l="l"/>
            <a:pathLst>
              <a:path h="8106736" w="11539192">
                <a:moveTo>
                  <a:pt x="0" y="0"/>
                </a:moveTo>
                <a:lnTo>
                  <a:pt x="11539192" y="0"/>
                </a:lnTo>
                <a:lnTo>
                  <a:pt x="11539192" y="8106736"/>
                </a:lnTo>
                <a:lnTo>
                  <a:pt x="0" y="8106736"/>
                </a:lnTo>
                <a:lnTo>
                  <a:pt x="0" y="0"/>
                </a:lnTo>
                <a:close/>
              </a:path>
            </a:pathLst>
          </a:custGeom>
          <a:blipFill>
            <a:blip r:embed="rId2"/>
            <a:stretch>
              <a:fillRect l="0" t="0" r="0" b="0"/>
            </a:stretch>
          </a:blipFill>
        </p:spPr>
      </p:sp>
      <p:grpSp>
        <p:nvGrpSpPr>
          <p:cNvPr name="Group 3" id="3"/>
          <p:cNvGrpSpPr/>
          <p:nvPr/>
        </p:nvGrpSpPr>
        <p:grpSpPr>
          <a:xfrm rot="0">
            <a:off x="806356" y="1282701"/>
            <a:ext cx="5017497" cy="2591323"/>
            <a:chOff x="0" y="0"/>
            <a:chExt cx="6689996" cy="3455097"/>
          </a:xfrm>
        </p:grpSpPr>
        <p:sp>
          <p:nvSpPr>
            <p:cNvPr name="TextBox 4" id="4"/>
            <p:cNvSpPr txBox="true"/>
            <p:nvPr/>
          </p:nvSpPr>
          <p:spPr>
            <a:xfrm rot="0">
              <a:off x="0" y="66675"/>
              <a:ext cx="6689996" cy="2588797"/>
            </a:xfrm>
            <a:prstGeom prst="rect">
              <a:avLst/>
            </a:prstGeom>
          </p:spPr>
          <p:txBody>
            <a:bodyPr anchor="t" rtlCol="false" tIns="0" lIns="0" bIns="0" rIns="0">
              <a:spAutoFit/>
            </a:bodyPr>
            <a:lstStyle/>
            <a:p>
              <a:pPr marL="0" indent="0" lvl="0">
                <a:lnSpc>
                  <a:spcPts val="7501"/>
                </a:lnSpc>
              </a:pPr>
              <a:r>
                <a:rPr lang="en-US" sz="6819">
                  <a:solidFill>
                    <a:srgbClr val="F4F4F4"/>
                  </a:solidFill>
                  <a:latin typeface="Didact Gothic"/>
                </a:rPr>
                <a:t>Image Processing</a:t>
              </a:r>
            </a:p>
          </p:txBody>
        </p:sp>
        <p:sp>
          <p:nvSpPr>
            <p:cNvPr name="TextBox 5" id="5"/>
            <p:cNvSpPr txBox="true"/>
            <p:nvPr/>
          </p:nvSpPr>
          <p:spPr>
            <a:xfrm rot="0">
              <a:off x="0" y="2865440"/>
              <a:ext cx="6689996" cy="589657"/>
            </a:xfrm>
            <a:prstGeom prst="rect">
              <a:avLst/>
            </a:prstGeom>
          </p:spPr>
          <p:txBody>
            <a:bodyPr anchor="t" rtlCol="false" tIns="0" lIns="0" bIns="0" rIns="0">
              <a:spAutoFit/>
            </a:bodyPr>
            <a:lstStyle/>
            <a:p>
              <a:pPr marL="0" indent="0" lvl="0">
                <a:lnSpc>
                  <a:spcPts val="3269"/>
                </a:lnSpc>
              </a:pPr>
            </a:p>
          </p:txBody>
        </p:sp>
      </p:grpSp>
      <p:sp>
        <p:nvSpPr>
          <p:cNvPr name="TextBox 6" id="6"/>
          <p:cNvSpPr txBox="true"/>
          <p:nvPr/>
        </p:nvSpPr>
        <p:spPr>
          <a:xfrm rot="0">
            <a:off x="806356" y="4039629"/>
            <a:ext cx="4594781" cy="4168140"/>
          </a:xfrm>
          <a:prstGeom prst="rect">
            <a:avLst/>
          </a:prstGeom>
        </p:spPr>
        <p:txBody>
          <a:bodyPr anchor="t" rtlCol="false" tIns="0" lIns="0" bIns="0" rIns="0">
            <a:spAutoFit/>
          </a:bodyPr>
          <a:lstStyle/>
          <a:p>
            <a:pPr>
              <a:lnSpc>
                <a:spcPts val="3359"/>
              </a:lnSpc>
              <a:spcBef>
                <a:spcPct val="0"/>
              </a:spcBef>
            </a:pPr>
            <a:r>
              <a:rPr lang="en-US" sz="2400">
                <a:solidFill>
                  <a:srgbClr val="DBDADA"/>
                </a:solidFill>
                <a:latin typeface="Didact Gothic"/>
              </a:rPr>
              <a:t>The image processing phase segments the input image, detects contours for digit isolation, extracts Histogram of Oriented Gradients (HOG) descriptors for classification, predicts labels using a trained classifier, and overlays results onto the original image for visualization. Updated variable names and comments enhance readability.</a:t>
            </a:r>
          </a:p>
        </p:txBody>
      </p:sp>
      <p:sp>
        <p:nvSpPr>
          <p:cNvPr name="TextBox 7" id="7"/>
          <p:cNvSpPr txBox="true"/>
          <p:nvPr/>
        </p:nvSpPr>
        <p:spPr>
          <a:xfrm rot="0">
            <a:off x="806356" y="8913213"/>
            <a:ext cx="347837"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3554239" y="1828589"/>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F4F4F4"/>
            </a:solidFill>
          </p:spPr>
        </p:sp>
        <p:sp>
          <p:nvSpPr>
            <p:cNvPr name="TextBox 4" id="4"/>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2B2B2B"/>
                  </a:solidFill>
                  <a:latin typeface="Didact Gothic"/>
                </a:rPr>
                <a:t>Training Models:</a:t>
              </a:r>
            </a:p>
            <a:p>
              <a:pPr algn="ctr">
                <a:lnSpc>
                  <a:spcPts val="3499"/>
                </a:lnSpc>
              </a:pPr>
              <a:r>
                <a:rPr lang="en-US" sz="2499">
                  <a:solidFill>
                    <a:srgbClr val="2B2B2B"/>
                  </a:solidFill>
                  <a:latin typeface="Didact Gothic"/>
                </a:rPr>
                <a:t>KNN and SVM</a:t>
              </a:r>
            </a:p>
          </p:txBody>
        </p:sp>
      </p:grpSp>
      <p:sp>
        <p:nvSpPr>
          <p:cNvPr name="AutoShape 5" id="5"/>
          <p:cNvSpPr/>
          <p:nvPr/>
        </p:nvSpPr>
        <p:spPr>
          <a:xfrm>
            <a:off x="7077473" y="2578749"/>
            <a:ext cx="6108696" cy="0"/>
          </a:xfrm>
          <a:prstGeom prst="line">
            <a:avLst/>
          </a:prstGeom>
          <a:ln cap="rnd" w="9525">
            <a:solidFill>
              <a:srgbClr val="68BDB2"/>
            </a:solidFill>
            <a:prstDash val="solid"/>
            <a:headEnd type="none" len="sm" w="sm"/>
            <a:tailEnd type="triangle" len="med" w="lg"/>
          </a:ln>
        </p:spPr>
      </p:sp>
      <p:sp>
        <p:nvSpPr>
          <p:cNvPr name="AutoShape 6" id="6"/>
          <p:cNvSpPr/>
          <p:nvPr/>
        </p:nvSpPr>
        <p:spPr>
          <a:xfrm>
            <a:off x="5315856" y="3328908"/>
            <a:ext cx="0" cy="1207986"/>
          </a:xfrm>
          <a:prstGeom prst="line">
            <a:avLst/>
          </a:prstGeom>
          <a:ln cap="rnd" w="9525">
            <a:solidFill>
              <a:srgbClr val="68BDB2"/>
            </a:solidFill>
            <a:prstDash val="solid"/>
            <a:headEnd type="none" len="sm" w="sm"/>
            <a:tailEnd type="triangle" len="med" w="lg"/>
          </a:ln>
        </p:spPr>
      </p:sp>
      <p:sp>
        <p:nvSpPr>
          <p:cNvPr name="AutoShape 7" id="7"/>
          <p:cNvSpPr/>
          <p:nvPr/>
        </p:nvSpPr>
        <p:spPr>
          <a:xfrm>
            <a:off x="6477713" y="5951306"/>
            <a:ext cx="1350361" cy="0"/>
          </a:xfrm>
          <a:prstGeom prst="line">
            <a:avLst/>
          </a:prstGeom>
          <a:ln cap="rnd" w="9525">
            <a:solidFill>
              <a:srgbClr val="68BDB2"/>
            </a:solidFill>
            <a:prstDash val="solid"/>
            <a:headEnd type="none" len="sm" w="sm"/>
            <a:tailEnd type="triangle" len="med" w="lg"/>
          </a:ln>
        </p:spPr>
      </p:sp>
      <p:grpSp>
        <p:nvGrpSpPr>
          <p:cNvPr name="Group 8" id="8"/>
          <p:cNvGrpSpPr/>
          <p:nvPr/>
        </p:nvGrpSpPr>
        <p:grpSpPr>
          <a:xfrm rot="0">
            <a:off x="7835194" y="8377714"/>
            <a:ext cx="2277001" cy="1254057"/>
            <a:chOff x="0" y="0"/>
            <a:chExt cx="1112106" cy="612492"/>
          </a:xfrm>
        </p:grpSpPr>
        <p:sp>
          <p:nvSpPr>
            <p:cNvPr name="Freeform 9" id="9"/>
            <p:cNvSpPr/>
            <p:nvPr/>
          </p:nvSpPr>
          <p:spPr>
            <a:xfrm flipH="false" flipV="false" rot="0">
              <a:off x="0" y="0"/>
              <a:ext cx="1112106" cy="612492"/>
            </a:xfrm>
            <a:custGeom>
              <a:avLst/>
              <a:gdLst/>
              <a:ahLst/>
              <a:cxnLst/>
              <a:rect r="r" b="b" t="t" l="l"/>
              <a:pathLst>
                <a:path h="612492" w="1112106">
                  <a:moveTo>
                    <a:pt x="0" y="0"/>
                  </a:moveTo>
                  <a:lnTo>
                    <a:pt x="1112106" y="0"/>
                  </a:lnTo>
                  <a:lnTo>
                    <a:pt x="1112106" y="612492"/>
                  </a:lnTo>
                  <a:lnTo>
                    <a:pt x="0" y="612492"/>
                  </a:lnTo>
                  <a:close/>
                </a:path>
              </a:pathLst>
            </a:custGeom>
            <a:solidFill>
              <a:srgbClr val="80DB89"/>
            </a:solidFill>
          </p:spPr>
        </p:sp>
        <p:sp>
          <p:nvSpPr>
            <p:cNvPr name="TextBox 10" id="10"/>
            <p:cNvSpPr txBox="true"/>
            <p:nvPr/>
          </p:nvSpPr>
          <p:spPr>
            <a:xfrm>
              <a:off x="0" y="-38100"/>
              <a:ext cx="1112106" cy="650592"/>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After training implement bxing after identification digits </a:t>
              </a:r>
            </a:p>
          </p:txBody>
        </p:sp>
      </p:grpSp>
      <p:grpSp>
        <p:nvGrpSpPr>
          <p:cNvPr name="Group 11" id="11"/>
          <p:cNvGrpSpPr/>
          <p:nvPr/>
        </p:nvGrpSpPr>
        <p:grpSpPr>
          <a:xfrm rot="0">
            <a:off x="12050040" y="8377714"/>
            <a:ext cx="2272258" cy="1226058"/>
            <a:chOff x="0" y="0"/>
            <a:chExt cx="1109790" cy="598817"/>
          </a:xfrm>
        </p:grpSpPr>
        <p:sp>
          <p:nvSpPr>
            <p:cNvPr name="Freeform 12" id="12"/>
            <p:cNvSpPr/>
            <p:nvPr/>
          </p:nvSpPr>
          <p:spPr>
            <a:xfrm flipH="false" flipV="false" rot="0">
              <a:off x="0" y="0"/>
              <a:ext cx="1109790" cy="598817"/>
            </a:xfrm>
            <a:custGeom>
              <a:avLst/>
              <a:gdLst/>
              <a:ahLst/>
              <a:cxnLst/>
              <a:rect r="r" b="b" t="t" l="l"/>
              <a:pathLst>
                <a:path h="598817" w="1109790">
                  <a:moveTo>
                    <a:pt x="0" y="0"/>
                  </a:moveTo>
                  <a:lnTo>
                    <a:pt x="1109790" y="0"/>
                  </a:lnTo>
                  <a:lnTo>
                    <a:pt x="1109790" y="598817"/>
                  </a:lnTo>
                  <a:lnTo>
                    <a:pt x="0" y="598817"/>
                  </a:lnTo>
                  <a:close/>
                </a:path>
              </a:pathLst>
            </a:custGeom>
            <a:solidFill>
              <a:srgbClr val="80DB89"/>
            </a:solidFill>
          </p:spPr>
        </p:sp>
        <p:sp>
          <p:nvSpPr>
            <p:cNvPr name="TextBox 13" id="13"/>
            <p:cNvSpPr txBox="true"/>
            <p:nvPr/>
          </p:nvSpPr>
          <p:spPr>
            <a:xfrm>
              <a:off x="0" y="-38100"/>
              <a:ext cx="1109790"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Sample Image for testing the system</a:t>
              </a:r>
            </a:p>
          </p:txBody>
        </p:sp>
      </p:grpSp>
      <p:sp>
        <p:nvSpPr>
          <p:cNvPr name="AutoShape 14" id="14"/>
          <p:cNvSpPr/>
          <p:nvPr/>
        </p:nvSpPr>
        <p:spPr>
          <a:xfrm flipV="true">
            <a:off x="13186169" y="3328908"/>
            <a:ext cx="1761617" cy="1207986"/>
          </a:xfrm>
          <a:prstGeom prst="line">
            <a:avLst/>
          </a:prstGeom>
          <a:ln cap="rnd" w="9525">
            <a:solidFill>
              <a:srgbClr val="80DB89"/>
            </a:solidFill>
            <a:prstDash val="solid"/>
            <a:headEnd type="none" len="sm" w="sm"/>
            <a:tailEnd type="triangle" len="med" w="lg"/>
          </a:ln>
        </p:spPr>
      </p:sp>
      <p:grpSp>
        <p:nvGrpSpPr>
          <p:cNvPr name="Group 15" id="15"/>
          <p:cNvGrpSpPr/>
          <p:nvPr/>
        </p:nvGrpSpPr>
        <p:grpSpPr>
          <a:xfrm rot="0">
            <a:off x="15308826" y="8391714"/>
            <a:ext cx="2272258" cy="1226058"/>
            <a:chOff x="0" y="0"/>
            <a:chExt cx="1109790" cy="598817"/>
          </a:xfrm>
        </p:grpSpPr>
        <p:sp>
          <p:nvSpPr>
            <p:cNvPr name="Freeform 16" id="16"/>
            <p:cNvSpPr/>
            <p:nvPr/>
          </p:nvSpPr>
          <p:spPr>
            <a:xfrm flipH="false" flipV="false" rot="0">
              <a:off x="0" y="0"/>
              <a:ext cx="1109790" cy="598817"/>
            </a:xfrm>
            <a:custGeom>
              <a:avLst/>
              <a:gdLst/>
              <a:ahLst/>
              <a:cxnLst/>
              <a:rect r="r" b="b" t="t" l="l"/>
              <a:pathLst>
                <a:path h="598817" w="1109790">
                  <a:moveTo>
                    <a:pt x="0" y="0"/>
                  </a:moveTo>
                  <a:lnTo>
                    <a:pt x="1109790" y="0"/>
                  </a:lnTo>
                  <a:lnTo>
                    <a:pt x="1109790" y="598817"/>
                  </a:lnTo>
                  <a:lnTo>
                    <a:pt x="0" y="598817"/>
                  </a:lnTo>
                  <a:close/>
                </a:path>
              </a:pathLst>
            </a:custGeom>
            <a:solidFill>
              <a:srgbClr val="DBDADA"/>
            </a:solidFill>
          </p:spPr>
        </p:sp>
        <p:sp>
          <p:nvSpPr>
            <p:cNvPr name="TextBox 17" id="17"/>
            <p:cNvSpPr txBox="true"/>
            <p:nvPr/>
          </p:nvSpPr>
          <p:spPr>
            <a:xfrm>
              <a:off x="0" y="-38100"/>
              <a:ext cx="1109790"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Add even more</a:t>
              </a:r>
            </a:p>
            <a:p>
              <a:pPr algn="ctr">
                <a:lnSpc>
                  <a:spcPts val="2100"/>
                </a:lnSpc>
              </a:pPr>
              <a:r>
                <a:rPr lang="en-US" sz="1500">
                  <a:solidFill>
                    <a:srgbClr val="2B2B2B"/>
                  </a:solidFill>
                  <a:latin typeface="Didact Gothic"/>
                </a:rPr>
                <a:t>sub-ideas</a:t>
              </a:r>
            </a:p>
          </p:txBody>
        </p:sp>
      </p:grpSp>
      <p:grpSp>
        <p:nvGrpSpPr>
          <p:cNvPr name="Group 18" id="18"/>
          <p:cNvGrpSpPr/>
          <p:nvPr/>
        </p:nvGrpSpPr>
        <p:grpSpPr>
          <a:xfrm rot="0">
            <a:off x="573843" y="8377714"/>
            <a:ext cx="2223836" cy="1125121"/>
            <a:chOff x="0" y="0"/>
            <a:chExt cx="1086140" cy="549519"/>
          </a:xfrm>
        </p:grpSpPr>
        <p:sp>
          <p:nvSpPr>
            <p:cNvPr name="Freeform 19" id="19"/>
            <p:cNvSpPr/>
            <p:nvPr/>
          </p:nvSpPr>
          <p:spPr>
            <a:xfrm flipH="false" flipV="false" rot="0">
              <a:off x="0" y="0"/>
              <a:ext cx="1086140" cy="549518"/>
            </a:xfrm>
            <a:custGeom>
              <a:avLst/>
              <a:gdLst/>
              <a:ahLst/>
              <a:cxnLst/>
              <a:rect r="r" b="b" t="t" l="l"/>
              <a:pathLst>
                <a:path h="549518" w="1086140">
                  <a:moveTo>
                    <a:pt x="0" y="0"/>
                  </a:moveTo>
                  <a:lnTo>
                    <a:pt x="1086140" y="0"/>
                  </a:lnTo>
                  <a:lnTo>
                    <a:pt x="1086140" y="549518"/>
                  </a:lnTo>
                  <a:lnTo>
                    <a:pt x="0" y="549518"/>
                  </a:lnTo>
                  <a:close/>
                </a:path>
              </a:pathLst>
            </a:custGeom>
            <a:solidFill>
              <a:srgbClr val="80DB89"/>
            </a:solidFill>
          </p:spPr>
        </p:sp>
        <p:sp>
          <p:nvSpPr>
            <p:cNvPr name="TextBox 20" id="20"/>
            <p:cNvSpPr txBox="true"/>
            <p:nvPr/>
          </p:nvSpPr>
          <p:spPr>
            <a:xfrm>
              <a:off x="0" y="-38100"/>
              <a:ext cx="1086140" cy="587619"/>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Training datapool of handwritten digits</a:t>
              </a:r>
            </a:p>
          </p:txBody>
        </p:sp>
      </p:grpSp>
      <p:grpSp>
        <p:nvGrpSpPr>
          <p:cNvPr name="Group 21" id="21"/>
          <p:cNvGrpSpPr/>
          <p:nvPr/>
        </p:nvGrpSpPr>
        <p:grpSpPr>
          <a:xfrm rot="0">
            <a:off x="4215743" y="8377714"/>
            <a:ext cx="2200225" cy="1226058"/>
            <a:chOff x="0" y="0"/>
            <a:chExt cx="1074608" cy="598817"/>
          </a:xfrm>
        </p:grpSpPr>
        <p:sp>
          <p:nvSpPr>
            <p:cNvPr name="Freeform 22" id="22"/>
            <p:cNvSpPr/>
            <p:nvPr/>
          </p:nvSpPr>
          <p:spPr>
            <a:xfrm flipH="false" flipV="false" rot="0">
              <a:off x="0" y="0"/>
              <a:ext cx="1074608" cy="598817"/>
            </a:xfrm>
            <a:custGeom>
              <a:avLst/>
              <a:gdLst/>
              <a:ahLst/>
              <a:cxnLst/>
              <a:rect r="r" b="b" t="t" l="l"/>
              <a:pathLst>
                <a:path h="598817" w="1074608">
                  <a:moveTo>
                    <a:pt x="0" y="0"/>
                  </a:moveTo>
                  <a:lnTo>
                    <a:pt x="1074608" y="0"/>
                  </a:lnTo>
                  <a:lnTo>
                    <a:pt x="1074608" y="598817"/>
                  </a:lnTo>
                  <a:lnTo>
                    <a:pt x="0" y="598817"/>
                  </a:lnTo>
                  <a:close/>
                </a:path>
              </a:pathLst>
            </a:custGeom>
            <a:solidFill>
              <a:srgbClr val="DBDADA"/>
            </a:solidFill>
          </p:spPr>
        </p:sp>
        <p:sp>
          <p:nvSpPr>
            <p:cNvPr name="TextBox 23" id="23"/>
            <p:cNvSpPr txBox="true"/>
            <p:nvPr/>
          </p:nvSpPr>
          <p:spPr>
            <a:xfrm>
              <a:off x="0" y="-38100"/>
              <a:ext cx="1074608"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my own handwritten digits used as training data</a:t>
              </a:r>
            </a:p>
          </p:txBody>
        </p:sp>
      </p:grpSp>
      <p:sp>
        <p:nvSpPr>
          <p:cNvPr name="AutoShape 24" id="24"/>
          <p:cNvSpPr/>
          <p:nvPr/>
        </p:nvSpPr>
        <p:spPr>
          <a:xfrm flipH="true" flipV="true">
            <a:off x="5315856" y="3328908"/>
            <a:ext cx="3654278" cy="1207986"/>
          </a:xfrm>
          <a:prstGeom prst="line">
            <a:avLst/>
          </a:prstGeom>
          <a:ln cap="rnd" w="9525">
            <a:solidFill>
              <a:srgbClr val="80DB89"/>
            </a:solidFill>
            <a:prstDash val="solid"/>
            <a:headEnd type="none" len="sm" w="sm"/>
            <a:tailEnd type="triangle" len="med" w="lg"/>
          </a:ln>
        </p:spPr>
      </p:sp>
      <p:sp>
        <p:nvSpPr>
          <p:cNvPr name="AutoShape 25" id="25"/>
          <p:cNvSpPr/>
          <p:nvPr/>
        </p:nvSpPr>
        <p:spPr>
          <a:xfrm>
            <a:off x="1571460" y="7500436"/>
            <a:ext cx="114300" cy="877278"/>
          </a:xfrm>
          <a:prstGeom prst="line">
            <a:avLst/>
          </a:prstGeom>
          <a:ln cap="rnd" w="9525">
            <a:solidFill>
              <a:srgbClr val="80DB89"/>
            </a:solidFill>
            <a:prstDash val="solid"/>
            <a:headEnd type="none" len="sm" w="sm"/>
            <a:tailEnd type="triangle" len="med" w="lg"/>
          </a:ln>
        </p:spPr>
      </p:sp>
      <p:sp>
        <p:nvSpPr>
          <p:cNvPr name="AutoShape 26" id="26"/>
          <p:cNvSpPr/>
          <p:nvPr/>
        </p:nvSpPr>
        <p:spPr>
          <a:xfrm>
            <a:off x="5315856" y="7365717"/>
            <a:ext cx="0" cy="1011997"/>
          </a:xfrm>
          <a:prstGeom prst="line">
            <a:avLst/>
          </a:prstGeom>
          <a:ln cap="rnd" w="9525">
            <a:solidFill>
              <a:srgbClr val="DBDADA"/>
            </a:solidFill>
            <a:prstDash val="solid"/>
            <a:headEnd type="none" len="sm" w="sm"/>
            <a:tailEnd type="triangle" len="med" w="lg"/>
          </a:ln>
        </p:spPr>
      </p:sp>
      <p:sp>
        <p:nvSpPr>
          <p:cNvPr name="AutoShape 27" id="27"/>
          <p:cNvSpPr/>
          <p:nvPr/>
        </p:nvSpPr>
        <p:spPr>
          <a:xfrm flipV="true">
            <a:off x="13186169" y="7365717"/>
            <a:ext cx="0" cy="1011997"/>
          </a:xfrm>
          <a:prstGeom prst="line">
            <a:avLst/>
          </a:prstGeom>
          <a:ln cap="rnd" w="9525">
            <a:solidFill>
              <a:srgbClr val="DBDADA"/>
            </a:solidFill>
            <a:prstDash val="solid"/>
            <a:headEnd type="none" len="sm" w="sm"/>
            <a:tailEnd type="triangle" len="med" w="lg"/>
          </a:ln>
        </p:spPr>
      </p:sp>
      <p:sp>
        <p:nvSpPr>
          <p:cNvPr name="AutoShape 28" id="28"/>
          <p:cNvSpPr/>
          <p:nvPr/>
        </p:nvSpPr>
        <p:spPr>
          <a:xfrm>
            <a:off x="16444955" y="7365717"/>
            <a:ext cx="0" cy="1025997"/>
          </a:xfrm>
          <a:prstGeom prst="line">
            <a:avLst/>
          </a:prstGeom>
          <a:ln cap="rnd" w="9525">
            <a:solidFill>
              <a:srgbClr val="DBDADA"/>
            </a:solidFill>
            <a:prstDash val="solid"/>
            <a:headEnd type="none" len="sm" w="sm"/>
            <a:tailEnd type="triangle" len="med" w="lg"/>
          </a:ln>
        </p:spPr>
      </p:sp>
      <p:sp>
        <p:nvSpPr>
          <p:cNvPr name="Freeform 29" id="29"/>
          <p:cNvSpPr/>
          <p:nvPr/>
        </p:nvSpPr>
        <p:spPr>
          <a:xfrm flipH="false" flipV="false" rot="0">
            <a:off x="341472" y="4402175"/>
            <a:ext cx="2459976" cy="3098261"/>
          </a:xfrm>
          <a:custGeom>
            <a:avLst/>
            <a:gdLst/>
            <a:ahLst/>
            <a:cxnLst/>
            <a:rect r="r" b="b" t="t" l="l"/>
            <a:pathLst>
              <a:path h="3098261" w="2459976">
                <a:moveTo>
                  <a:pt x="0" y="0"/>
                </a:moveTo>
                <a:lnTo>
                  <a:pt x="2459977" y="0"/>
                </a:lnTo>
                <a:lnTo>
                  <a:pt x="2459977" y="3098261"/>
                </a:lnTo>
                <a:lnTo>
                  <a:pt x="0" y="3098261"/>
                </a:lnTo>
                <a:lnTo>
                  <a:pt x="0" y="0"/>
                </a:lnTo>
                <a:close/>
              </a:path>
            </a:pathLst>
          </a:custGeom>
          <a:blipFill>
            <a:blip r:embed="rId2"/>
            <a:stretch>
              <a:fillRect l="0" t="0" r="-25946" b="0"/>
            </a:stretch>
          </a:blipFill>
        </p:spPr>
      </p:sp>
      <p:sp>
        <p:nvSpPr>
          <p:cNvPr name="Freeform 30" id="30"/>
          <p:cNvSpPr/>
          <p:nvPr/>
        </p:nvSpPr>
        <p:spPr>
          <a:xfrm flipH="false" flipV="false" rot="0">
            <a:off x="4153999" y="4536895"/>
            <a:ext cx="2323715" cy="2828822"/>
          </a:xfrm>
          <a:custGeom>
            <a:avLst/>
            <a:gdLst/>
            <a:ahLst/>
            <a:cxnLst/>
            <a:rect r="r" b="b" t="t" l="l"/>
            <a:pathLst>
              <a:path h="2828822" w="2323715">
                <a:moveTo>
                  <a:pt x="0" y="0"/>
                </a:moveTo>
                <a:lnTo>
                  <a:pt x="2323714" y="0"/>
                </a:lnTo>
                <a:lnTo>
                  <a:pt x="2323714" y="2828822"/>
                </a:lnTo>
                <a:lnTo>
                  <a:pt x="0" y="2828822"/>
                </a:lnTo>
                <a:lnTo>
                  <a:pt x="0" y="0"/>
                </a:lnTo>
                <a:close/>
              </a:path>
            </a:pathLst>
          </a:custGeom>
          <a:blipFill>
            <a:blip r:embed="rId3"/>
            <a:stretch>
              <a:fillRect l="-5946" t="0" r="0" b="0"/>
            </a:stretch>
          </a:blipFill>
        </p:spPr>
      </p:sp>
      <p:sp>
        <p:nvSpPr>
          <p:cNvPr name="AutoShape 31" id="31"/>
          <p:cNvSpPr/>
          <p:nvPr/>
        </p:nvSpPr>
        <p:spPr>
          <a:xfrm flipH="true">
            <a:off x="2801449" y="5951306"/>
            <a:ext cx="1352550" cy="0"/>
          </a:xfrm>
          <a:prstGeom prst="line">
            <a:avLst/>
          </a:prstGeom>
          <a:ln cap="rnd" w="9525">
            <a:solidFill>
              <a:srgbClr val="DBDADA"/>
            </a:solidFill>
            <a:prstDash val="solid"/>
            <a:headEnd type="none" len="sm" w="sm"/>
            <a:tailEnd type="triangle" len="med" w="lg"/>
          </a:ln>
        </p:spPr>
      </p:sp>
      <p:sp>
        <p:nvSpPr>
          <p:cNvPr name="AutoShape 32" id="32"/>
          <p:cNvSpPr/>
          <p:nvPr/>
        </p:nvSpPr>
        <p:spPr>
          <a:xfrm flipH="true">
            <a:off x="1571460" y="3692154"/>
            <a:ext cx="3039087" cy="710021"/>
          </a:xfrm>
          <a:prstGeom prst="line">
            <a:avLst/>
          </a:prstGeom>
          <a:ln cap="rnd" w="9525">
            <a:solidFill>
              <a:srgbClr val="80DB89"/>
            </a:solidFill>
            <a:prstDash val="solid"/>
            <a:headEnd type="none" len="sm" w="sm"/>
            <a:tailEnd type="triangle" len="med" w="lg"/>
          </a:ln>
        </p:spPr>
      </p:sp>
      <p:sp>
        <p:nvSpPr>
          <p:cNvPr name="Freeform 33" id="33"/>
          <p:cNvSpPr/>
          <p:nvPr/>
        </p:nvSpPr>
        <p:spPr>
          <a:xfrm flipH="false" flipV="false" rot="0">
            <a:off x="7828074" y="4536895"/>
            <a:ext cx="2284120" cy="2828822"/>
          </a:xfrm>
          <a:custGeom>
            <a:avLst/>
            <a:gdLst/>
            <a:ahLst/>
            <a:cxnLst/>
            <a:rect r="r" b="b" t="t" l="l"/>
            <a:pathLst>
              <a:path h="2828822" w="2284120">
                <a:moveTo>
                  <a:pt x="0" y="0"/>
                </a:moveTo>
                <a:lnTo>
                  <a:pt x="2284120" y="0"/>
                </a:lnTo>
                <a:lnTo>
                  <a:pt x="2284120" y="2828822"/>
                </a:lnTo>
                <a:lnTo>
                  <a:pt x="0" y="2828822"/>
                </a:lnTo>
                <a:lnTo>
                  <a:pt x="0" y="0"/>
                </a:lnTo>
                <a:close/>
              </a:path>
            </a:pathLst>
          </a:custGeom>
          <a:blipFill>
            <a:blip r:embed="rId4"/>
            <a:stretch>
              <a:fillRect l="-3891" t="0" r="-3891" b="0"/>
            </a:stretch>
          </a:blipFill>
        </p:spPr>
      </p:sp>
      <p:sp>
        <p:nvSpPr>
          <p:cNvPr name="AutoShape 34" id="34"/>
          <p:cNvSpPr/>
          <p:nvPr/>
        </p:nvSpPr>
        <p:spPr>
          <a:xfrm>
            <a:off x="8970134" y="7365717"/>
            <a:ext cx="3560" cy="1011997"/>
          </a:xfrm>
          <a:prstGeom prst="line">
            <a:avLst/>
          </a:prstGeom>
          <a:ln cap="rnd" w="9525">
            <a:solidFill>
              <a:srgbClr val="DBDADA"/>
            </a:solidFill>
            <a:prstDash val="solid"/>
            <a:headEnd type="none" len="sm" w="sm"/>
            <a:tailEnd type="triangle" len="med" w="lg"/>
          </a:ln>
        </p:spPr>
      </p:sp>
      <p:grpSp>
        <p:nvGrpSpPr>
          <p:cNvPr name="Group 35" id="35"/>
          <p:cNvGrpSpPr/>
          <p:nvPr/>
        </p:nvGrpSpPr>
        <p:grpSpPr>
          <a:xfrm rot="0">
            <a:off x="13186169" y="1828589"/>
            <a:ext cx="3523234" cy="1500320"/>
            <a:chOff x="0" y="0"/>
            <a:chExt cx="812800" cy="346119"/>
          </a:xfrm>
        </p:grpSpPr>
        <p:sp>
          <p:nvSpPr>
            <p:cNvPr name="Freeform 36" id="36"/>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F4F4F4"/>
            </a:solidFill>
          </p:spPr>
        </p:sp>
        <p:sp>
          <p:nvSpPr>
            <p:cNvPr name="TextBox 37" id="37"/>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2B2B2B"/>
                  </a:solidFill>
                  <a:latin typeface="Didact Gothic"/>
                </a:rPr>
                <a:t>Image Reconginition using trained model</a:t>
              </a:r>
            </a:p>
          </p:txBody>
        </p:sp>
      </p:grpSp>
      <p:sp>
        <p:nvSpPr>
          <p:cNvPr name="Freeform 38" id="38"/>
          <p:cNvSpPr/>
          <p:nvPr/>
        </p:nvSpPr>
        <p:spPr>
          <a:xfrm flipH="false" flipV="false" rot="0">
            <a:off x="11813053" y="4536895"/>
            <a:ext cx="2746232" cy="2828822"/>
          </a:xfrm>
          <a:custGeom>
            <a:avLst/>
            <a:gdLst/>
            <a:ahLst/>
            <a:cxnLst/>
            <a:rect r="r" b="b" t="t" l="l"/>
            <a:pathLst>
              <a:path h="2828822" w="2746232">
                <a:moveTo>
                  <a:pt x="0" y="0"/>
                </a:moveTo>
                <a:lnTo>
                  <a:pt x="2746232" y="0"/>
                </a:lnTo>
                <a:lnTo>
                  <a:pt x="2746232" y="2828822"/>
                </a:lnTo>
                <a:lnTo>
                  <a:pt x="0" y="2828822"/>
                </a:lnTo>
                <a:lnTo>
                  <a:pt x="0" y="0"/>
                </a:lnTo>
                <a:close/>
              </a:path>
            </a:pathLst>
          </a:custGeom>
          <a:blipFill>
            <a:blip r:embed="rId5"/>
            <a:stretch>
              <a:fillRect l="-17121" t="0" r="-95227" b="0"/>
            </a:stretch>
          </a:blipFill>
        </p:spPr>
      </p:sp>
      <p:sp>
        <p:nvSpPr>
          <p:cNvPr name="Freeform 39" id="39"/>
          <p:cNvSpPr/>
          <p:nvPr/>
        </p:nvSpPr>
        <p:spPr>
          <a:xfrm flipH="false" flipV="false" rot="0">
            <a:off x="15132023" y="4536895"/>
            <a:ext cx="2625864" cy="2828822"/>
          </a:xfrm>
          <a:custGeom>
            <a:avLst/>
            <a:gdLst/>
            <a:ahLst/>
            <a:cxnLst/>
            <a:rect r="r" b="b" t="t" l="l"/>
            <a:pathLst>
              <a:path h="2828822" w="2625864">
                <a:moveTo>
                  <a:pt x="0" y="0"/>
                </a:moveTo>
                <a:lnTo>
                  <a:pt x="2625864" y="0"/>
                </a:lnTo>
                <a:lnTo>
                  <a:pt x="2625864" y="2828822"/>
                </a:lnTo>
                <a:lnTo>
                  <a:pt x="0" y="2828822"/>
                </a:lnTo>
                <a:lnTo>
                  <a:pt x="0" y="0"/>
                </a:lnTo>
                <a:close/>
              </a:path>
            </a:pathLst>
          </a:custGeom>
          <a:blipFill>
            <a:blip r:embed="rId6"/>
            <a:stretch>
              <a:fillRect l="-38673" t="0" r="-98566" b="-6824"/>
            </a:stretch>
          </a:blipFill>
        </p:spPr>
      </p:sp>
      <p:sp>
        <p:nvSpPr>
          <p:cNvPr name="TextBox 40" id="40"/>
          <p:cNvSpPr txBox="true"/>
          <p:nvPr/>
        </p:nvSpPr>
        <p:spPr>
          <a:xfrm rot="0">
            <a:off x="6851953" y="200505"/>
            <a:ext cx="4584093" cy="1146515"/>
          </a:xfrm>
          <a:prstGeom prst="rect">
            <a:avLst/>
          </a:prstGeom>
        </p:spPr>
        <p:txBody>
          <a:bodyPr anchor="t" rtlCol="false" tIns="0" lIns="0" bIns="0" rIns="0">
            <a:spAutoFit/>
          </a:bodyPr>
          <a:lstStyle/>
          <a:p>
            <a:pPr algn="ctr" marL="0" indent="0" lvl="0">
              <a:lnSpc>
                <a:spcPts val="4539"/>
              </a:lnSpc>
            </a:pPr>
            <a:r>
              <a:rPr lang="en-US" sz="3783">
                <a:solidFill>
                  <a:srgbClr val="F4F4F4"/>
                </a:solidFill>
                <a:latin typeface="Didact Gothic"/>
              </a:rPr>
              <a:t>UML DIAGRAM OF PROCESSES</a:t>
            </a:r>
          </a:p>
        </p:txBody>
      </p:sp>
      <p:sp>
        <p:nvSpPr>
          <p:cNvPr name="AutoShape 41" id="41"/>
          <p:cNvSpPr/>
          <p:nvPr/>
        </p:nvSpPr>
        <p:spPr>
          <a:xfrm flipH="true" flipV="true">
            <a:off x="14947786" y="3328908"/>
            <a:ext cx="1497170" cy="1207986"/>
          </a:xfrm>
          <a:prstGeom prst="line">
            <a:avLst/>
          </a:prstGeom>
          <a:ln cap="rnd" w="9525">
            <a:solidFill>
              <a:srgbClr val="80DB89"/>
            </a:solidFill>
            <a:prstDash val="solid"/>
            <a:headEnd type="none" len="sm" w="sm"/>
            <a:tailEnd type="triangle" len="med" w="lg"/>
          </a:ln>
        </p:spPr>
      </p:sp>
      <p:sp>
        <p:nvSpPr>
          <p:cNvPr name="AutoShape 42" id="42"/>
          <p:cNvSpPr/>
          <p:nvPr/>
        </p:nvSpPr>
        <p:spPr>
          <a:xfrm flipH="true">
            <a:off x="14559285" y="5951306"/>
            <a:ext cx="572739" cy="0"/>
          </a:xfrm>
          <a:prstGeom prst="line">
            <a:avLst/>
          </a:prstGeom>
          <a:ln cap="rnd" w="9525">
            <a:solidFill>
              <a:srgbClr val="DBDADA"/>
            </a:solidFill>
            <a:prstDash val="solid"/>
            <a:headEnd type="none" len="sm" w="sm"/>
            <a:tailEnd type="triangle" len="med" w="lg"/>
          </a:ln>
        </p:spPr>
      </p:sp>
      <p:sp>
        <p:nvSpPr>
          <p:cNvPr name="TextBox 43" id="43"/>
          <p:cNvSpPr txBox="true"/>
          <p:nvPr/>
        </p:nvSpPr>
        <p:spPr>
          <a:xfrm rot="0">
            <a:off x="674746" y="297539"/>
            <a:ext cx="360072"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65062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47365" y="2127228"/>
            <a:ext cx="5579543" cy="4638080"/>
            <a:chOff x="0" y="0"/>
            <a:chExt cx="7439391" cy="6184106"/>
          </a:xfrm>
        </p:grpSpPr>
        <p:pic>
          <p:nvPicPr>
            <p:cNvPr name="Picture 4" id="4"/>
            <p:cNvPicPr>
              <a:picLocks noChangeAspect="true"/>
            </p:cNvPicPr>
            <p:nvPr/>
          </p:nvPicPr>
          <p:blipFill>
            <a:blip r:embed="rId4"/>
            <a:srcRect l="20822" t="0" r="20822" b="0"/>
            <a:stretch>
              <a:fillRect/>
            </a:stretch>
          </p:blipFill>
          <p:spPr>
            <a:xfrm flipH="false" flipV="false">
              <a:off x="0" y="0"/>
              <a:ext cx="7439391" cy="6184106"/>
            </a:xfrm>
            <a:prstGeom prst="rect">
              <a:avLst/>
            </a:prstGeom>
          </p:spPr>
        </p:pic>
      </p:grpSp>
      <p:sp>
        <p:nvSpPr>
          <p:cNvPr name="AutoShape 5" id="5"/>
          <p:cNvSpPr/>
          <p:nvPr/>
        </p:nvSpPr>
        <p:spPr>
          <a:xfrm flipH="true" flipV="true">
            <a:off x="5955467" y="1028703"/>
            <a:ext cx="4763" cy="8229600"/>
          </a:xfrm>
          <a:prstGeom prst="line">
            <a:avLst/>
          </a:prstGeom>
          <a:ln cap="flat" w="9525">
            <a:solidFill>
              <a:srgbClr val="68BDB2"/>
            </a:solidFill>
            <a:prstDash val="solid"/>
            <a:headEnd type="none" len="sm" w="sm"/>
            <a:tailEnd type="none" len="sm" w="sm"/>
          </a:ln>
        </p:spPr>
      </p:sp>
      <p:grpSp>
        <p:nvGrpSpPr>
          <p:cNvPr name="Group 6" id="6"/>
          <p:cNvGrpSpPr/>
          <p:nvPr/>
        </p:nvGrpSpPr>
        <p:grpSpPr>
          <a:xfrm rot="0">
            <a:off x="12462603" y="2127228"/>
            <a:ext cx="5579543" cy="4638080"/>
            <a:chOff x="0" y="0"/>
            <a:chExt cx="7439391" cy="6184106"/>
          </a:xfrm>
        </p:grpSpPr>
        <p:pic>
          <p:nvPicPr>
            <p:cNvPr name="Picture 7" id="7"/>
            <p:cNvPicPr>
              <a:picLocks noChangeAspect="true"/>
            </p:cNvPicPr>
            <p:nvPr/>
          </p:nvPicPr>
          <p:blipFill>
            <a:blip r:embed="rId5"/>
            <a:srcRect l="20822" t="0" r="20822" b="0"/>
            <a:stretch>
              <a:fillRect/>
            </a:stretch>
          </p:blipFill>
          <p:spPr>
            <a:xfrm flipH="false" flipV="false">
              <a:off x="0" y="0"/>
              <a:ext cx="7439391" cy="6184106"/>
            </a:xfrm>
            <a:prstGeom prst="rect">
              <a:avLst/>
            </a:prstGeom>
          </p:spPr>
        </p:pic>
      </p:grpSp>
      <p:grpSp>
        <p:nvGrpSpPr>
          <p:cNvPr name="Group 8" id="8"/>
          <p:cNvGrpSpPr/>
          <p:nvPr/>
        </p:nvGrpSpPr>
        <p:grpSpPr>
          <a:xfrm rot="0">
            <a:off x="1297605" y="1191564"/>
            <a:ext cx="3077769" cy="499805"/>
            <a:chOff x="0" y="0"/>
            <a:chExt cx="4103693" cy="666406"/>
          </a:xfrm>
        </p:grpSpPr>
        <p:sp>
          <p:nvSpPr>
            <p:cNvPr name="Freeform 9" id="9"/>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90313" y="142703"/>
              <a:ext cx="3013379" cy="380928"/>
            </a:xfrm>
            <a:prstGeom prst="rect">
              <a:avLst/>
            </a:prstGeom>
          </p:spPr>
          <p:txBody>
            <a:bodyPr anchor="t" rtlCol="false" tIns="0" lIns="0" bIns="0" rIns="0">
              <a:spAutoFit/>
            </a:bodyPr>
            <a:lstStyle/>
            <a:p>
              <a:pPr>
                <a:lnSpc>
                  <a:spcPts val="2281"/>
                </a:lnSpc>
              </a:pPr>
              <a:r>
                <a:rPr lang="en-US" sz="1901">
                  <a:solidFill>
                    <a:srgbClr val="F4F4F4"/>
                  </a:solidFill>
                  <a:latin typeface="Didact Gothic"/>
                </a:rPr>
                <a:t>COMPUTER VISION</a:t>
              </a:r>
            </a:p>
          </p:txBody>
        </p:sp>
      </p:grpSp>
      <p:sp>
        <p:nvSpPr>
          <p:cNvPr name="TextBox 11" id="11"/>
          <p:cNvSpPr txBox="true"/>
          <p:nvPr/>
        </p:nvSpPr>
        <p:spPr>
          <a:xfrm rot="0">
            <a:off x="1348812" y="2169201"/>
            <a:ext cx="2975356" cy="984196"/>
          </a:xfrm>
          <a:prstGeom prst="rect">
            <a:avLst/>
          </a:prstGeom>
        </p:spPr>
        <p:txBody>
          <a:bodyPr anchor="t" rtlCol="false" tIns="0" lIns="0" bIns="0" rIns="0">
            <a:spAutoFit/>
          </a:bodyPr>
          <a:lstStyle/>
          <a:p>
            <a:pPr>
              <a:lnSpc>
                <a:spcPts val="7699"/>
              </a:lnSpc>
            </a:pPr>
            <a:r>
              <a:rPr lang="en-US" sz="6999">
                <a:solidFill>
                  <a:srgbClr val="F4F4F4"/>
                </a:solidFill>
                <a:latin typeface="Didact Gothic"/>
              </a:rPr>
              <a:t>Results</a:t>
            </a:r>
          </a:p>
        </p:txBody>
      </p:sp>
      <p:sp>
        <p:nvSpPr>
          <p:cNvPr name="TextBox 12" id="12"/>
          <p:cNvSpPr txBox="true"/>
          <p:nvPr/>
        </p:nvSpPr>
        <p:spPr>
          <a:xfrm rot="0">
            <a:off x="6447365" y="1039463"/>
            <a:ext cx="5273322" cy="804006"/>
          </a:xfrm>
          <a:prstGeom prst="rect">
            <a:avLst/>
          </a:prstGeom>
        </p:spPr>
        <p:txBody>
          <a:bodyPr anchor="t" rtlCol="false" tIns="0" lIns="0" bIns="0" rIns="0">
            <a:spAutoFit/>
          </a:bodyPr>
          <a:lstStyle/>
          <a:p>
            <a:pPr algn="ctr">
              <a:lnSpc>
                <a:spcPts val="3212"/>
              </a:lnSpc>
            </a:pPr>
            <a:r>
              <a:rPr lang="en-US" sz="2676">
                <a:solidFill>
                  <a:srgbClr val="68BDB2"/>
                </a:solidFill>
                <a:latin typeface="Didact Gothic"/>
              </a:rPr>
              <a:t>ORIGINAL HANDWRITE</a:t>
            </a:r>
          </a:p>
          <a:p>
            <a:pPr algn="ctr" marL="0" indent="0" lvl="0">
              <a:lnSpc>
                <a:spcPts val="3212"/>
              </a:lnSpc>
            </a:pPr>
            <a:r>
              <a:rPr lang="en-US" sz="2676">
                <a:solidFill>
                  <a:srgbClr val="68BDB2"/>
                </a:solidFill>
                <a:latin typeface="Didact Gothic"/>
              </a:rPr>
              <a:t>IMAGE</a:t>
            </a:r>
          </a:p>
        </p:txBody>
      </p:sp>
      <p:sp>
        <p:nvSpPr>
          <p:cNvPr name="TextBox 13" id="13"/>
          <p:cNvSpPr txBox="true"/>
          <p:nvPr/>
        </p:nvSpPr>
        <p:spPr>
          <a:xfrm rot="0">
            <a:off x="6868519" y="7707955"/>
            <a:ext cx="4431016" cy="1550348"/>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F4F4F4"/>
                </a:solidFill>
                <a:latin typeface="Didact Gothic"/>
              </a:rPr>
              <a:t>This is the original image written by me on paper, then scanned and converting into j[pg format </a:t>
            </a:r>
          </a:p>
        </p:txBody>
      </p:sp>
      <p:sp>
        <p:nvSpPr>
          <p:cNvPr name="TextBox 14" id="14"/>
          <p:cNvSpPr txBox="true"/>
          <p:nvPr/>
        </p:nvSpPr>
        <p:spPr>
          <a:xfrm rot="0">
            <a:off x="12462603" y="1039463"/>
            <a:ext cx="5273322" cy="804006"/>
          </a:xfrm>
          <a:prstGeom prst="rect">
            <a:avLst/>
          </a:prstGeom>
        </p:spPr>
        <p:txBody>
          <a:bodyPr anchor="t" rtlCol="false" tIns="0" lIns="0" bIns="0" rIns="0">
            <a:spAutoFit/>
          </a:bodyPr>
          <a:lstStyle/>
          <a:p>
            <a:pPr algn="ctr">
              <a:lnSpc>
                <a:spcPts val="3212"/>
              </a:lnSpc>
            </a:pPr>
            <a:r>
              <a:rPr lang="en-US" sz="2676">
                <a:solidFill>
                  <a:srgbClr val="68BDB2"/>
                </a:solidFill>
                <a:latin typeface="Didact Gothic"/>
              </a:rPr>
              <a:t>FINAL PROCESSED</a:t>
            </a:r>
          </a:p>
          <a:p>
            <a:pPr algn="ctr" marL="0" indent="0" lvl="0">
              <a:lnSpc>
                <a:spcPts val="3212"/>
              </a:lnSpc>
            </a:pPr>
            <a:r>
              <a:rPr lang="en-US" sz="2676">
                <a:solidFill>
                  <a:srgbClr val="68BDB2"/>
                </a:solidFill>
                <a:latin typeface="Didact Gothic"/>
              </a:rPr>
              <a:t>IMAGE</a:t>
            </a:r>
          </a:p>
        </p:txBody>
      </p:sp>
      <p:sp>
        <p:nvSpPr>
          <p:cNvPr name="TextBox 15" id="15"/>
          <p:cNvSpPr txBox="true"/>
          <p:nvPr/>
        </p:nvSpPr>
        <p:spPr>
          <a:xfrm rot="0">
            <a:off x="12883756" y="7680796"/>
            <a:ext cx="4431016" cy="1550348"/>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F4F4F4"/>
                </a:solidFill>
                <a:latin typeface="Didact Gothic"/>
              </a:rPr>
              <a:t>This is the original image with digit boxes and the identified number placed above handwritten.</a:t>
            </a:r>
          </a:p>
        </p:txBody>
      </p:sp>
      <p:sp>
        <p:nvSpPr>
          <p:cNvPr name="TextBox 16" id="16"/>
          <p:cNvSpPr txBox="true"/>
          <p:nvPr/>
        </p:nvSpPr>
        <p:spPr>
          <a:xfrm rot="0">
            <a:off x="621025" y="9630614"/>
            <a:ext cx="4430930" cy="306705"/>
          </a:xfrm>
          <a:prstGeom prst="rect">
            <a:avLst/>
          </a:prstGeom>
        </p:spPr>
        <p:txBody>
          <a:bodyPr anchor="t" rtlCol="false" tIns="0" lIns="0" bIns="0" rIns="0">
            <a:spAutoFit/>
          </a:bodyPr>
          <a:lstStyle/>
          <a:p>
            <a:pPr algn="ctr">
              <a:lnSpc>
                <a:spcPts val="2520"/>
              </a:lnSpc>
            </a:pPr>
            <a:r>
              <a:rPr lang="en-US" sz="1800" u="sng">
                <a:solidFill>
                  <a:srgbClr val="F4F4F4"/>
                </a:solidFill>
                <a:latin typeface="Didact Gothic"/>
                <a:hlinkClick r:id="rId8" action="ppaction://hlinksldjump"/>
              </a:rPr>
              <a:t>Back to Agenda Page</a:t>
            </a:r>
          </a:p>
        </p:txBody>
      </p:sp>
      <p:sp>
        <p:nvSpPr>
          <p:cNvPr name="TextBox 17" id="17"/>
          <p:cNvSpPr txBox="true"/>
          <p:nvPr/>
        </p:nvSpPr>
        <p:spPr>
          <a:xfrm rot="0">
            <a:off x="1348812" y="3669030"/>
            <a:ext cx="3874016" cy="2910840"/>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Didact Gothic"/>
              </a:rPr>
              <a:t>he project achieves promising results with accuracies of around 80% on test images, demonstrating the effectiveness of the approach in accurately identifying handwritten digits.</a:t>
            </a:r>
          </a:p>
        </p:txBody>
      </p:sp>
      <p:sp>
        <p:nvSpPr>
          <p:cNvPr name="TextBox 18" id="18"/>
          <p:cNvSpPr txBox="true"/>
          <p:nvPr/>
        </p:nvSpPr>
        <p:spPr>
          <a:xfrm rot="0">
            <a:off x="921220" y="9550618"/>
            <a:ext cx="376385"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15413252" y="7192508"/>
            <a:ext cx="7387007" cy="7400462"/>
          </a:xfrm>
          <a:custGeom>
            <a:avLst/>
            <a:gdLst/>
            <a:ahLst/>
            <a:cxnLst/>
            <a:rect r="r" b="b" t="t" l="l"/>
            <a:pathLst>
              <a:path h="7400462" w="7387007">
                <a:moveTo>
                  <a:pt x="0" y="0"/>
                </a:moveTo>
                <a:lnTo>
                  <a:pt x="7387007" y="0"/>
                </a:lnTo>
                <a:lnTo>
                  <a:pt x="7387007" y="7400462"/>
                </a:lnTo>
                <a:lnTo>
                  <a:pt x="0" y="7400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384718"/>
            <a:ext cx="13455099" cy="13430635"/>
          </a:xfrm>
          <a:custGeom>
            <a:avLst/>
            <a:gdLst/>
            <a:ahLst/>
            <a:cxnLst/>
            <a:rect r="r" b="b" t="t" l="l"/>
            <a:pathLst>
              <a:path h="13430635" w="13455099">
                <a:moveTo>
                  <a:pt x="0" y="0"/>
                </a:moveTo>
                <a:lnTo>
                  <a:pt x="13455099" y="0"/>
                </a:lnTo>
                <a:lnTo>
                  <a:pt x="13455099" y="13430635"/>
                </a:lnTo>
                <a:lnTo>
                  <a:pt x="0" y="13430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62084" y="-5821409"/>
            <a:ext cx="8325758" cy="8325758"/>
          </a:xfrm>
          <a:custGeom>
            <a:avLst/>
            <a:gdLst/>
            <a:ahLst/>
            <a:cxnLst/>
            <a:rect r="r" b="b" t="t" l="l"/>
            <a:pathLst>
              <a:path h="8325758" w="8325758">
                <a:moveTo>
                  <a:pt x="0" y="0"/>
                </a:moveTo>
                <a:lnTo>
                  <a:pt x="8325758" y="0"/>
                </a:lnTo>
                <a:lnTo>
                  <a:pt x="8325758" y="8325757"/>
                </a:lnTo>
                <a:lnTo>
                  <a:pt x="0" y="83257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87768" y="1520152"/>
            <a:ext cx="4210084" cy="984196"/>
          </a:xfrm>
          <a:prstGeom prst="rect">
            <a:avLst/>
          </a:prstGeom>
        </p:spPr>
        <p:txBody>
          <a:bodyPr anchor="t" rtlCol="false" tIns="0" lIns="0" bIns="0" rIns="0">
            <a:spAutoFit/>
          </a:bodyPr>
          <a:lstStyle/>
          <a:p>
            <a:pPr>
              <a:lnSpc>
                <a:spcPts val="7699"/>
              </a:lnSpc>
            </a:pPr>
            <a:r>
              <a:rPr lang="en-US" sz="6999">
                <a:solidFill>
                  <a:srgbClr val="F4F4F4"/>
                </a:solidFill>
                <a:latin typeface="Didact Gothic Semi-Bold"/>
              </a:rPr>
              <a:t>Conclusion</a:t>
            </a:r>
          </a:p>
        </p:txBody>
      </p:sp>
      <p:sp>
        <p:nvSpPr>
          <p:cNvPr name="TextBox 6" id="6"/>
          <p:cNvSpPr txBox="true"/>
          <p:nvPr/>
        </p:nvSpPr>
        <p:spPr>
          <a:xfrm rot="0">
            <a:off x="1887768" y="3285050"/>
            <a:ext cx="14512464" cy="3614337"/>
          </a:xfrm>
          <a:prstGeom prst="rect">
            <a:avLst/>
          </a:prstGeom>
        </p:spPr>
        <p:txBody>
          <a:bodyPr anchor="t" rtlCol="false" tIns="0" lIns="0" bIns="0" rIns="0">
            <a:spAutoFit/>
          </a:bodyPr>
          <a:lstStyle/>
          <a:p>
            <a:pPr>
              <a:lnSpc>
                <a:spcPts val="4145"/>
              </a:lnSpc>
            </a:pPr>
            <a:r>
              <a:rPr lang="en-US" sz="3188">
                <a:solidFill>
                  <a:srgbClr val="F4F4F4"/>
                </a:solidFill>
                <a:latin typeface="Didact Gothic"/>
              </a:rPr>
              <a:t>Handwritten digit recognition is a challenging task, but through the integration of image process-ing techniques and machine learning algorithms, this project demonstrates significant progress in addressing the problem. 11 By leveraging custom datasets and advanced feature extraction methods like HOG descriptors, the project achieves accurate digit recognition results. Overall, the project contributes to the advancement of handwritten digit recognition technology, with potential appli-cations in various fields. </a:t>
            </a:r>
          </a:p>
        </p:txBody>
      </p:sp>
      <p:sp>
        <p:nvSpPr>
          <p:cNvPr name="TextBox 7" id="7"/>
          <p:cNvSpPr txBox="true"/>
          <p:nvPr/>
        </p:nvSpPr>
        <p:spPr>
          <a:xfrm rot="0">
            <a:off x="1028700" y="1000125"/>
            <a:ext cx="37144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017127" y="5321867"/>
            <a:ext cx="832004" cy="1485722"/>
          </a:xfrm>
          <a:custGeom>
            <a:avLst/>
            <a:gdLst/>
            <a:ahLst/>
            <a:cxnLst/>
            <a:rect r="r" b="b" t="t" l="l"/>
            <a:pathLst>
              <a:path h="1485722" w="832004">
                <a:moveTo>
                  <a:pt x="0" y="0"/>
                </a:moveTo>
                <a:lnTo>
                  <a:pt x="832004" y="0"/>
                </a:lnTo>
                <a:lnTo>
                  <a:pt x="832004" y="1485723"/>
                </a:lnTo>
                <a:lnTo>
                  <a:pt x="0" y="1485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23886" y="5292967"/>
            <a:ext cx="931953" cy="1485722"/>
          </a:xfrm>
          <a:custGeom>
            <a:avLst/>
            <a:gdLst/>
            <a:ahLst/>
            <a:cxnLst/>
            <a:rect r="r" b="b" t="t" l="l"/>
            <a:pathLst>
              <a:path h="1485722" w="931953">
                <a:moveTo>
                  <a:pt x="0" y="0"/>
                </a:moveTo>
                <a:lnTo>
                  <a:pt x="931953" y="0"/>
                </a:lnTo>
                <a:lnTo>
                  <a:pt x="931953" y="1485722"/>
                </a:lnTo>
                <a:lnTo>
                  <a:pt x="0" y="1485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55434" y="5282907"/>
            <a:ext cx="842810" cy="1485722"/>
          </a:xfrm>
          <a:custGeom>
            <a:avLst/>
            <a:gdLst/>
            <a:ahLst/>
            <a:cxnLst/>
            <a:rect r="r" b="b" t="t" l="l"/>
            <a:pathLst>
              <a:path h="1485722" w="842810">
                <a:moveTo>
                  <a:pt x="0" y="0"/>
                </a:moveTo>
                <a:lnTo>
                  <a:pt x="842809" y="0"/>
                </a:lnTo>
                <a:lnTo>
                  <a:pt x="842809" y="1485723"/>
                </a:lnTo>
                <a:lnTo>
                  <a:pt x="0" y="1485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633978" y="2014541"/>
            <a:ext cx="1485722" cy="1031902"/>
          </a:xfrm>
          <a:custGeom>
            <a:avLst/>
            <a:gdLst/>
            <a:ahLst/>
            <a:cxnLst/>
            <a:rect r="r" b="b" t="t" l="l"/>
            <a:pathLst>
              <a:path h="1031902" w="1485722">
                <a:moveTo>
                  <a:pt x="0" y="0"/>
                </a:moveTo>
                <a:lnTo>
                  <a:pt x="1485722" y="0"/>
                </a:lnTo>
                <a:lnTo>
                  <a:pt x="1485722" y="1031902"/>
                </a:lnTo>
                <a:lnTo>
                  <a:pt x="0" y="10319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823886" y="1551849"/>
            <a:ext cx="993025" cy="1701444"/>
          </a:xfrm>
          <a:custGeom>
            <a:avLst/>
            <a:gdLst/>
            <a:ahLst/>
            <a:cxnLst/>
            <a:rect r="r" b="b" t="t" l="l"/>
            <a:pathLst>
              <a:path h="1701444" w="993025">
                <a:moveTo>
                  <a:pt x="0" y="0"/>
                </a:moveTo>
                <a:lnTo>
                  <a:pt x="993025" y="0"/>
                </a:lnTo>
                <a:lnTo>
                  <a:pt x="993025" y="1701444"/>
                </a:lnTo>
                <a:lnTo>
                  <a:pt x="0" y="1701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806328" y="3835507"/>
            <a:ext cx="1445601" cy="993522"/>
          </a:xfrm>
          <a:custGeom>
            <a:avLst/>
            <a:gdLst/>
            <a:ahLst/>
            <a:cxnLst/>
            <a:rect r="r" b="b" t="t" l="l"/>
            <a:pathLst>
              <a:path h="993522" w="1445601">
                <a:moveTo>
                  <a:pt x="0" y="0"/>
                </a:moveTo>
                <a:lnTo>
                  <a:pt x="1445601" y="0"/>
                </a:lnTo>
                <a:lnTo>
                  <a:pt x="1445601" y="993522"/>
                </a:lnTo>
                <a:lnTo>
                  <a:pt x="0" y="9935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085735" y="1807692"/>
            <a:ext cx="901529" cy="1445601"/>
          </a:xfrm>
          <a:custGeom>
            <a:avLst/>
            <a:gdLst/>
            <a:ahLst/>
            <a:cxnLst/>
            <a:rect r="r" b="b" t="t" l="l"/>
            <a:pathLst>
              <a:path h="1445601" w="901529">
                <a:moveTo>
                  <a:pt x="0" y="0"/>
                </a:moveTo>
                <a:lnTo>
                  <a:pt x="901529" y="0"/>
                </a:lnTo>
                <a:lnTo>
                  <a:pt x="901529" y="1445601"/>
                </a:lnTo>
                <a:lnTo>
                  <a:pt x="0" y="14456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5813699" y="3726430"/>
            <a:ext cx="1445601" cy="1211677"/>
          </a:xfrm>
          <a:custGeom>
            <a:avLst/>
            <a:gdLst/>
            <a:ahLst/>
            <a:cxnLst/>
            <a:rect r="r" b="b" t="t" l="l"/>
            <a:pathLst>
              <a:path h="1211677" w="1445601">
                <a:moveTo>
                  <a:pt x="0" y="0"/>
                </a:moveTo>
                <a:lnTo>
                  <a:pt x="1445601" y="0"/>
                </a:lnTo>
                <a:lnTo>
                  <a:pt x="1445601" y="1211676"/>
                </a:lnTo>
                <a:lnTo>
                  <a:pt x="0" y="1211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754186" y="7249429"/>
            <a:ext cx="1245305" cy="1485722"/>
          </a:xfrm>
          <a:custGeom>
            <a:avLst/>
            <a:gdLst/>
            <a:ahLst/>
            <a:cxnLst/>
            <a:rect r="r" b="b" t="t" l="l"/>
            <a:pathLst>
              <a:path h="1485722" w="1245305">
                <a:moveTo>
                  <a:pt x="0" y="0"/>
                </a:moveTo>
                <a:lnTo>
                  <a:pt x="1245305" y="0"/>
                </a:lnTo>
                <a:lnTo>
                  <a:pt x="1245305" y="1485722"/>
                </a:lnTo>
                <a:lnTo>
                  <a:pt x="0" y="148572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5897639" y="7191351"/>
            <a:ext cx="1277721" cy="1485722"/>
          </a:xfrm>
          <a:custGeom>
            <a:avLst/>
            <a:gdLst/>
            <a:ahLst/>
            <a:cxnLst/>
            <a:rect r="r" b="b" t="t" l="l"/>
            <a:pathLst>
              <a:path h="1485722" w="1277721">
                <a:moveTo>
                  <a:pt x="0" y="0"/>
                </a:moveTo>
                <a:lnTo>
                  <a:pt x="1277721" y="0"/>
                </a:lnTo>
                <a:lnTo>
                  <a:pt x="1277721" y="1485722"/>
                </a:lnTo>
                <a:lnTo>
                  <a:pt x="0" y="14857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674497" y="3589407"/>
            <a:ext cx="1404683" cy="1485722"/>
          </a:xfrm>
          <a:custGeom>
            <a:avLst/>
            <a:gdLst/>
            <a:ahLst/>
            <a:cxnLst/>
            <a:rect r="r" b="b" t="t" l="l"/>
            <a:pathLst>
              <a:path h="1485722" w="1404683">
                <a:moveTo>
                  <a:pt x="0" y="0"/>
                </a:moveTo>
                <a:lnTo>
                  <a:pt x="1404683" y="0"/>
                </a:lnTo>
                <a:lnTo>
                  <a:pt x="1404683" y="1485722"/>
                </a:lnTo>
                <a:lnTo>
                  <a:pt x="0" y="148572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3577538" y="7307507"/>
            <a:ext cx="1485722" cy="1369566"/>
          </a:xfrm>
          <a:custGeom>
            <a:avLst/>
            <a:gdLst/>
            <a:ahLst/>
            <a:cxnLst/>
            <a:rect r="r" b="b" t="t" l="l"/>
            <a:pathLst>
              <a:path h="1369566" w="1485722">
                <a:moveTo>
                  <a:pt x="0" y="0"/>
                </a:moveTo>
                <a:lnTo>
                  <a:pt x="1485722" y="0"/>
                </a:lnTo>
                <a:lnTo>
                  <a:pt x="1485722" y="1369566"/>
                </a:lnTo>
                <a:lnTo>
                  <a:pt x="0" y="13695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AutoShape 14" id="14"/>
          <p:cNvSpPr/>
          <p:nvPr/>
        </p:nvSpPr>
        <p:spPr>
          <a:xfrm flipH="true" flipV="true">
            <a:off x="11220676" y="1028697"/>
            <a:ext cx="4762" cy="8229600"/>
          </a:xfrm>
          <a:prstGeom prst="line">
            <a:avLst/>
          </a:prstGeom>
          <a:ln cap="flat" w="9525">
            <a:solidFill>
              <a:srgbClr val="68BDB2"/>
            </a:solidFill>
            <a:prstDash val="solid"/>
            <a:headEnd type="none" len="sm" w="sm"/>
            <a:tailEnd type="none" len="sm" w="sm"/>
          </a:ln>
        </p:spPr>
      </p:sp>
      <p:grpSp>
        <p:nvGrpSpPr>
          <p:cNvPr name="Group 15" id="15"/>
          <p:cNvGrpSpPr/>
          <p:nvPr/>
        </p:nvGrpSpPr>
        <p:grpSpPr>
          <a:xfrm rot="0">
            <a:off x="1028700" y="1128093"/>
            <a:ext cx="9787163" cy="8130207"/>
            <a:chOff x="0" y="0"/>
            <a:chExt cx="13049551" cy="10840276"/>
          </a:xfrm>
        </p:grpSpPr>
        <p:sp>
          <p:nvSpPr>
            <p:cNvPr name="TextBox 16" id="16"/>
            <p:cNvSpPr txBox="true"/>
            <p:nvPr/>
          </p:nvSpPr>
          <p:spPr>
            <a:xfrm rot="0">
              <a:off x="0" y="76200"/>
              <a:ext cx="13049551" cy="1337662"/>
            </a:xfrm>
            <a:prstGeom prst="rect">
              <a:avLst/>
            </a:prstGeom>
          </p:spPr>
          <p:txBody>
            <a:bodyPr anchor="t" rtlCol="false" tIns="0" lIns="0" bIns="0" rIns="0">
              <a:spAutoFit/>
            </a:bodyPr>
            <a:lstStyle/>
            <a:p>
              <a:pPr>
                <a:lnSpc>
                  <a:spcPts val="7699"/>
                </a:lnSpc>
              </a:pPr>
              <a:r>
                <a:rPr lang="en-US" sz="6999">
                  <a:solidFill>
                    <a:srgbClr val="2B2B2B"/>
                  </a:solidFill>
                  <a:latin typeface="Didact Gothic"/>
                </a:rPr>
                <a:t>References</a:t>
              </a:r>
            </a:p>
          </p:txBody>
        </p:sp>
        <p:sp>
          <p:nvSpPr>
            <p:cNvPr name="TextBox 17" id="17"/>
            <p:cNvSpPr txBox="true"/>
            <p:nvPr/>
          </p:nvSpPr>
          <p:spPr>
            <a:xfrm rot="0">
              <a:off x="0" y="2140883"/>
              <a:ext cx="13049551" cy="8699393"/>
            </a:xfrm>
            <a:prstGeom prst="rect">
              <a:avLst/>
            </a:prstGeom>
          </p:spPr>
          <p:txBody>
            <a:bodyPr anchor="t" rtlCol="false" tIns="0" lIns="0" bIns="0" rIns="0">
              <a:spAutoFit/>
            </a:bodyPr>
            <a:lstStyle/>
            <a:p>
              <a:pPr marL="474979" indent="-237490" lvl="1">
                <a:lnSpc>
                  <a:spcPts val="3255"/>
                </a:lnSpc>
                <a:buFont typeface="Arial"/>
                <a:buChar char="•"/>
              </a:pPr>
              <a:r>
                <a:rPr lang="en-US" sz="2199" spc="-68">
                  <a:solidFill>
                    <a:srgbClr val="2B2B2B"/>
                  </a:solidFill>
                  <a:latin typeface="Didact Gothic"/>
                </a:rPr>
                <a:t>Digit Recognizer | Kaggle. (n.d.). https://www.kaggle.com/competitions/digit-recognizer</a:t>
              </a:r>
            </a:p>
            <a:p>
              <a:pPr>
                <a:lnSpc>
                  <a:spcPts val="3255"/>
                </a:lnSpc>
              </a:pPr>
            </a:p>
            <a:p>
              <a:pPr marL="474979" indent="-237490" lvl="1">
                <a:lnSpc>
                  <a:spcPts val="3255"/>
                </a:lnSpc>
                <a:buFont typeface="Arial"/>
                <a:buChar char="•"/>
              </a:pPr>
              <a:r>
                <a:rPr lang="en-US" sz="2199" spc="-68">
                  <a:solidFill>
                    <a:srgbClr val="2B2B2B"/>
                  </a:solidFill>
                  <a:latin typeface="Didact Gothic"/>
                </a:rPr>
                <a:t>Pavitrakumar. (n.d.-b). GitHub - pavitrakumar78/Street-View-House-Numbers-SVHN-Detection-and-Classification-using-CNN: A 2-CNN pipeline to do both detection (using bounding box regression) and classification of numbers on SVHN dataset. GitHub. https://github.com/pavitrakumar78/Street-View-House-Numbers-SVHN-Detection-and-Classification-using-CNN</a:t>
              </a:r>
            </a:p>
            <a:p>
              <a:pPr>
                <a:lnSpc>
                  <a:spcPts val="3255"/>
                </a:lnSpc>
              </a:pPr>
            </a:p>
            <a:p>
              <a:pPr marL="474979" indent="-237490" lvl="1">
                <a:lnSpc>
                  <a:spcPts val="3255"/>
                </a:lnSpc>
                <a:buFont typeface="Arial"/>
                <a:buChar char="•"/>
              </a:pPr>
              <a:r>
                <a:rPr lang="en-US" sz="2199" spc="-68">
                  <a:solidFill>
                    <a:srgbClr val="2B2B2B"/>
                  </a:solidFill>
                  <a:latin typeface="Didact Gothic"/>
                </a:rPr>
                <a:t>Pavitrakumar. (n.d.-a). GitHub - pavitrakumar78/Python-Custom-Digit-Recognition: Using OpenCV in python to recognize digits in a scanned page of handwritten digits. GitHub. https://github.com/pavitrakumar78/Python-Custom-Digit-Recognition</a:t>
              </a:r>
            </a:p>
            <a:p>
              <a:pPr>
                <a:lnSpc>
                  <a:spcPts val="3255"/>
                </a:lnSpc>
              </a:pPr>
            </a:p>
            <a:p>
              <a:pPr marL="474979" indent="-237490" lvl="1">
                <a:lnSpc>
                  <a:spcPts val="3255"/>
                </a:lnSpc>
                <a:buFont typeface="Arial"/>
                <a:buChar char="•"/>
              </a:pPr>
              <a:r>
                <a:rPr lang="en-US" sz="2199" spc="-68">
                  <a:solidFill>
                    <a:srgbClr val="2B2B2B"/>
                  </a:solidFill>
                  <a:latin typeface="Didact Gothic"/>
                </a:rPr>
                <a:t>Team, D., Team, D., &amp; Team, D. (2021, March 14). Deep Learning Project – Handwritten Digit Recognition using Python. DataFlair. https://data-flair.training/blogs/python-deep-learning-project-handwritten-digit-recognition/</a:t>
              </a:r>
            </a:p>
          </p:txBody>
        </p:sp>
      </p:grpSp>
      <p:sp>
        <p:nvSpPr>
          <p:cNvPr name="TextBox 18" id="18"/>
          <p:cNvSpPr txBox="true"/>
          <p:nvPr/>
        </p:nvSpPr>
        <p:spPr>
          <a:xfrm rot="0">
            <a:off x="477457" y="552474"/>
            <a:ext cx="367692"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1028700" y="7176306"/>
            <a:ext cx="6068655" cy="2081994"/>
            <a:chOff x="0" y="0"/>
            <a:chExt cx="8091540" cy="2775991"/>
          </a:xfrm>
        </p:grpSpPr>
        <p:grpSp>
          <p:nvGrpSpPr>
            <p:cNvPr name="Group 3" id="3"/>
            <p:cNvGrpSpPr/>
            <p:nvPr/>
          </p:nvGrpSpPr>
          <p:grpSpPr>
            <a:xfrm rot="0">
              <a:off x="0" y="0"/>
              <a:ext cx="2697180" cy="2775991"/>
              <a:chOff x="0" y="0"/>
              <a:chExt cx="6350000" cy="6535547"/>
            </a:xfrm>
          </p:grpSpPr>
          <p:sp>
            <p:nvSpPr>
              <p:cNvPr name="Freeform 4" id="4"/>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5" id="5"/>
            <p:cNvGrpSpPr/>
            <p:nvPr/>
          </p:nvGrpSpPr>
          <p:grpSpPr>
            <a:xfrm rot="0">
              <a:off x="2697180" y="0"/>
              <a:ext cx="2697180" cy="2775991"/>
              <a:chOff x="0" y="0"/>
              <a:chExt cx="6350000" cy="6535547"/>
            </a:xfrm>
          </p:grpSpPr>
          <p:sp>
            <p:nvSpPr>
              <p:cNvPr name="Freeform 6" id="6"/>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7" id="7"/>
            <p:cNvGrpSpPr/>
            <p:nvPr/>
          </p:nvGrpSpPr>
          <p:grpSpPr>
            <a:xfrm rot="0">
              <a:off x="5394360" y="0"/>
              <a:ext cx="2697180" cy="2775991"/>
              <a:chOff x="0" y="0"/>
              <a:chExt cx="6350000" cy="6535547"/>
            </a:xfrm>
          </p:grpSpPr>
          <p:sp>
            <p:nvSpPr>
              <p:cNvPr name="Freeform 8" id="8"/>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sp>
        <p:nvSpPr>
          <p:cNvPr name="AutoShape 9" id="9"/>
          <p:cNvSpPr/>
          <p:nvPr/>
        </p:nvSpPr>
        <p:spPr>
          <a:xfrm rot="-5400000">
            <a:off x="3779856" y="5138738"/>
            <a:ext cx="8229600" cy="0"/>
          </a:xfrm>
          <a:prstGeom prst="line">
            <a:avLst/>
          </a:prstGeom>
          <a:ln cap="flat" w="9525">
            <a:solidFill>
              <a:srgbClr val="2B2B2B">
                <a:alpha val="29804"/>
              </a:srgbClr>
            </a:solidFill>
            <a:prstDash val="solid"/>
            <a:headEnd type="none" len="sm" w="sm"/>
            <a:tailEnd type="none" len="sm" w="sm"/>
          </a:ln>
        </p:spPr>
      </p:sp>
      <p:sp>
        <p:nvSpPr>
          <p:cNvPr name="Freeform 10" id="10"/>
          <p:cNvSpPr/>
          <p:nvPr/>
        </p:nvSpPr>
        <p:spPr>
          <a:xfrm flipH="false" flipV="false" rot="0">
            <a:off x="13674153" y="0"/>
            <a:ext cx="4613847" cy="10287000"/>
          </a:xfrm>
          <a:custGeom>
            <a:avLst/>
            <a:gdLst/>
            <a:ahLst/>
            <a:cxnLst/>
            <a:rect r="r" b="b" t="t" l="l"/>
            <a:pathLst>
              <a:path h="10287000" w="4613847">
                <a:moveTo>
                  <a:pt x="0" y="0"/>
                </a:moveTo>
                <a:lnTo>
                  <a:pt x="4613847" y="0"/>
                </a:lnTo>
                <a:lnTo>
                  <a:pt x="4613847" y="10287000"/>
                </a:lnTo>
                <a:lnTo>
                  <a:pt x="0" y="10287000"/>
                </a:lnTo>
                <a:lnTo>
                  <a:pt x="0" y="0"/>
                </a:lnTo>
                <a:close/>
              </a:path>
            </a:pathLst>
          </a:custGeom>
          <a:blipFill>
            <a:blip r:embed="rId2"/>
            <a:stretch>
              <a:fillRect l="-74596" t="0" r="-159842" b="0"/>
            </a:stretch>
          </a:blipFill>
        </p:spPr>
      </p:sp>
      <p:grpSp>
        <p:nvGrpSpPr>
          <p:cNvPr name="Group 11" id="11"/>
          <p:cNvGrpSpPr/>
          <p:nvPr/>
        </p:nvGrpSpPr>
        <p:grpSpPr>
          <a:xfrm rot="0">
            <a:off x="1028700" y="1019762"/>
            <a:ext cx="3077769" cy="499805"/>
            <a:chOff x="0" y="0"/>
            <a:chExt cx="4103693" cy="666406"/>
          </a:xfrm>
        </p:grpSpPr>
        <p:sp>
          <p:nvSpPr>
            <p:cNvPr name="Freeform 12" id="12"/>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90313" y="142703"/>
              <a:ext cx="3013379" cy="380928"/>
            </a:xfrm>
            <a:prstGeom prst="rect">
              <a:avLst/>
            </a:prstGeom>
          </p:spPr>
          <p:txBody>
            <a:bodyPr anchor="t" rtlCol="false" tIns="0" lIns="0" bIns="0" rIns="0">
              <a:spAutoFit/>
            </a:bodyPr>
            <a:lstStyle/>
            <a:p>
              <a:pPr>
                <a:lnSpc>
                  <a:spcPts val="2281"/>
                </a:lnSpc>
              </a:pPr>
              <a:r>
                <a:rPr lang="en-US" sz="1901">
                  <a:solidFill>
                    <a:srgbClr val="2B2B2B"/>
                  </a:solidFill>
                  <a:latin typeface="Didact Gothic"/>
                </a:rPr>
                <a:t>COMPUTER VISION</a:t>
              </a:r>
            </a:p>
          </p:txBody>
        </p:sp>
      </p:grpSp>
      <p:sp>
        <p:nvSpPr>
          <p:cNvPr name="TextBox 14" id="14"/>
          <p:cNvSpPr txBox="true"/>
          <p:nvPr/>
        </p:nvSpPr>
        <p:spPr>
          <a:xfrm rot="0">
            <a:off x="1160250" y="3684388"/>
            <a:ext cx="5937105" cy="1422346"/>
          </a:xfrm>
          <a:prstGeom prst="rect">
            <a:avLst/>
          </a:prstGeom>
        </p:spPr>
        <p:txBody>
          <a:bodyPr anchor="t" rtlCol="false" tIns="0" lIns="0" bIns="0" rIns="0">
            <a:spAutoFit/>
          </a:bodyPr>
          <a:lstStyle/>
          <a:p>
            <a:pPr algn="ctr" marL="0" indent="0" lvl="0">
              <a:lnSpc>
                <a:spcPts val="10999"/>
              </a:lnSpc>
            </a:pPr>
            <a:r>
              <a:rPr lang="en-US" sz="9999">
                <a:solidFill>
                  <a:srgbClr val="2B2B2B"/>
                </a:solidFill>
                <a:latin typeface="Didact Gothic"/>
              </a:rPr>
              <a:t>Agenda</a:t>
            </a:r>
          </a:p>
        </p:txBody>
      </p:sp>
      <p:grpSp>
        <p:nvGrpSpPr>
          <p:cNvPr name="Group 15" id="15"/>
          <p:cNvGrpSpPr/>
          <p:nvPr/>
        </p:nvGrpSpPr>
        <p:grpSpPr>
          <a:xfrm rot="0">
            <a:off x="8987597" y="2178822"/>
            <a:ext cx="3598378" cy="5878960"/>
            <a:chOff x="0" y="0"/>
            <a:chExt cx="4797838" cy="7838613"/>
          </a:xfrm>
        </p:grpSpPr>
        <p:sp>
          <p:nvSpPr>
            <p:cNvPr name="TextBox 16" id="16"/>
            <p:cNvSpPr txBox="true"/>
            <p:nvPr/>
          </p:nvSpPr>
          <p:spPr>
            <a:xfrm rot="0">
              <a:off x="0" y="-3810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Abstract</a:t>
              </a:r>
            </a:p>
          </p:txBody>
        </p:sp>
        <p:sp>
          <p:nvSpPr>
            <p:cNvPr name="TextBox 17" id="17"/>
            <p:cNvSpPr txBox="true"/>
            <p:nvPr/>
          </p:nvSpPr>
          <p:spPr>
            <a:xfrm rot="0">
              <a:off x="0" y="882037"/>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Introduction</a:t>
              </a:r>
            </a:p>
          </p:txBody>
        </p:sp>
        <p:sp>
          <p:nvSpPr>
            <p:cNvPr name="TextBox 18" id="18"/>
            <p:cNvSpPr txBox="true"/>
            <p:nvPr/>
          </p:nvSpPr>
          <p:spPr>
            <a:xfrm rot="0">
              <a:off x="0" y="180217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Goals</a:t>
              </a:r>
            </a:p>
          </p:txBody>
        </p:sp>
        <p:sp>
          <p:nvSpPr>
            <p:cNvPr name="TextBox 19" id="19"/>
            <p:cNvSpPr txBox="true"/>
            <p:nvPr/>
          </p:nvSpPr>
          <p:spPr>
            <a:xfrm rot="0">
              <a:off x="0" y="272231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Main</a:t>
              </a:r>
            </a:p>
          </p:txBody>
        </p:sp>
        <p:sp>
          <p:nvSpPr>
            <p:cNvPr name="TextBox 20" id="20"/>
            <p:cNvSpPr txBox="true"/>
            <p:nvPr/>
          </p:nvSpPr>
          <p:spPr>
            <a:xfrm rot="0">
              <a:off x="0" y="3642446"/>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Libraries</a:t>
              </a:r>
            </a:p>
          </p:txBody>
        </p:sp>
        <p:sp>
          <p:nvSpPr>
            <p:cNvPr name="TextBox 21" id="21"/>
            <p:cNvSpPr txBox="true"/>
            <p:nvPr/>
          </p:nvSpPr>
          <p:spPr>
            <a:xfrm rot="0">
              <a:off x="0" y="456258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Methods</a:t>
              </a:r>
            </a:p>
          </p:txBody>
        </p:sp>
        <p:sp>
          <p:nvSpPr>
            <p:cNvPr name="TextBox 22" id="22"/>
            <p:cNvSpPr txBox="true"/>
            <p:nvPr/>
          </p:nvSpPr>
          <p:spPr>
            <a:xfrm rot="0">
              <a:off x="0" y="548272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Results</a:t>
              </a:r>
            </a:p>
          </p:txBody>
        </p:sp>
        <p:sp>
          <p:nvSpPr>
            <p:cNvPr name="TextBox 23" id="23"/>
            <p:cNvSpPr txBox="true"/>
            <p:nvPr/>
          </p:nvSpPr>
          <p:spPr>
            <a:xfrm rot="0">
              <a:off x="0" y="6402856"/>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Conclusion</a:t>
              </a:r>
            </a:p>
          </p:txBody>
        </p:sp>
        <p:sp>
          <p:nvSpPr>
            <p:cNvPr name="TextBox 24" id="24"/>
            <p:cNvSpPr txBox="true"/>
            <p:nvPr/>
          </p:nvSpPr>
          <p:spPr>
            <a:xfrm rot="0">
              <a:off x="0" y="732299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References</a:t>
              </a:r>
            </a:p>
          </p:txBody>
        </p:sp>
      </p:grpSp>
      <p:sp>
        <p:nvSpPr>
          <p:cNvPr name="TextBox 25" id="25"/>
          <p:cNvSpPr txBox="true"/>
          <p:nvPr/>
        </p:nvSpPr>
        <p:spPr>
          <a:xfrm rot="0">
            <a:off x="333728" y="1069351"/>
            <a:ext cx="377029" cy="450215"/>
          </a:xfrm>
          <a:prstGeom prst="rect">
            <a:avLst/>
          </a:prstGeom>
        </p:spPr>
        <p:txBody>
          <a:bodyPr anchor="t" rtlCol="false" tIns="0" lIns="0" bIns="0" rIns="0">
            <a:spAutoFit/>
          </a:bodyPr>
          <a:lstStyle/>
          <a:p>
            <a:pPr algn="ctr">
              <a:lnSpc>
                <a:spcPts val="3639"/>
              </a:lnSpc>
              <a:spcBef>
                <a:spcPct val="0"/>
              </a:spcBef>
            </a:pPr>
            <a:r>
              <a:rPr lang="en-US" sz="2799">
                <a:solidFill>
                  <a:srgbClr val="2B2B2B"/>
                </a:solidFill>
                <a:latin typeface="Didact Gothic"/>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0">
            <a:off x="12260164" y="4224707"/>
            <a:ext cx="6062293" cy="6062293"/>
          </a:xfrm>
          <a:custGeom>
            <a:avLst/>
            <a:gdLst/>
            <a:ahLst/>
            <a:cxnLst/>
            <a:rect r="r" b="b" t="t" l="l"/>
            <a:pathLst>
              <a:path h="6062293" w="6062293">
                <a:moveTo>
                  <a:pt x="6062292" y="0"/>
                </a:moveTo>
                <a:lnTo>
                  <a:pt x="0" y="0"/>
                </a:lnTo>
                <a:lnTo>
                  <a:pt x="0" y="6062293"/>
                </a:lnTo>
                <a:lnTo>
                  <a:pt x="6062292" y="6062293"/>
                </a:lnTo>
                <a:lnTo>
                  <a:pt x="6062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90284" y="2129481"/>
            <a:ext cx="7969016" cy="7128819"/>
            <a:chOff x="0" y="0"/>
            <a:chExt cx="10625354" cy="9505092"/>
          </a:xfrm>
        </p:grpSpPr>
        <p:pic>
          <p:nvPicPr>
            <p:cNvPr name="Picture 4" id="4"/>
            <p:cNvPicPr>
              <a:picLocks noChangeAspect="true"/>
            </p:cNvPicPr>
            <p:nvPr/>
          </p:nvPicPr>
          <p:blipFill>
            <a:blip r:embed="rId4"/>
            <a:srcRect l="22887" t="0" r="22887" b="0"/>
            <a:stretch>
              <a:fillRect/>
            </a:stretch>
          </p:blipFill>
          <p:spPr>
            <a:xfrm flipH="false" flipV="false">
              <a:off x="0" y="0"/>
              <a:ext cx="10625354" cy="9505092"/>
            </a:xfrm>
            <a:prstGeom prst="rect">
              <a:avLst/>
            </a:prstGeom>
          </p:spPr>
        </p:pic>
      </p:grpSp>
      <p:sp>
        <p:nvSpPr>
          <p:cNvPr name="TextBox 5" id="5"/>
          <p:cNvSpPr txBox="true"/>
          <p:nvPr/>
        </p:nvSpPr>
        <p:spPr>
          <a:xfrm rot="0">
            <a:off x="12828370" y="993991"/>
            <a:ext cx="4430930" cy="306705"/>
          </a:xfrm>
          <a:prstGeom prst="rect">
            <a:avLst/>
          </a:prstGeom>
        </p:spPr>
        <p:txBody>
          <a:bodyPr anchor="t" rtlCol="false" tIns="0" lIns="0" bIns="0" rIns="0">
            <a:spAutoFit/>
          </a:bodyPr>
          <a:lstStyle/>
          <a:p>
            <a:pPr algn="r">
              <a:lnSpc>
                <a:spcPts val="2520"/>
              </a:lnSpc>
            </a:pPr>
            <a:r>
              <a:rPr lang="en-US" sz="1800" u="sng">
                <a:solidFill>
                  <a:srgbClr val="F4F4F4"/>
                </a:solidFill>
                <a:latin typeface="Didact Gothic"/>
                <a:hlinkClick r:id="rId5" action="ppaction://hlinksldjump"/>
              </a:rPr>
              <a:t>Back to Agenda Page</a:t>
            </a:r>
          </a:p>
        </p:txBody>
      </p:sp>
      <p:sp>
        <p:nvSpPr>
          <p:cNvPr name="TextBox 6" id="6"/>
          <p:cNvSpPr txBox="true"/>
          <p:nvPr/>
        </p:nvSpPr>
        <p:spPr>
          <a:xfrm rot="0">
            <a:off x="1028700" y="3916179"/>
            <a:ext cx="7169689" cy="45872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F4F4F4"/>
                </a:solidFill>
                <a:latin typeface="Didact Gothic"/>
              </a:rPr>
              <a:t>This project focuses on handwritten digit recognition, employing image processing techniques and machine learning algorithms to accurately identify digits in images. By leveraging custom datasets and the MNIST dataset, along with Histogram of Oriented Gradients (HOG) descriptors, the models achieve significant accuracy in digit recognition. The integration of image processing and machine learning contributes to advancements in handwritten digit recognition technology.</a:t>
            </a:r>
          </a:p>
        </p:txBody>
      </p:sp>
      <p:grpSp>
        <p:nvGrpSpPr>
          <p:cNvPr name="Group 7" id="7"/>
          <p:cNvGrpSpPr/>
          <p:nvPr/>
        </p:nvGrpSpPr>
        <p:grpSpPr>
          <a:xfrm rot="0">
            <a:off x="1028700" y="1794631"/>
            <a:ext cx="7169689" cy="2159648"/>
            <a:chOff x="0" y="0"/>
            <a:chExt cx="9559585" cy="2879530"/>
          </a:xfrm>
        </p:grpSpPr>
        <p:sp>
          <p:nvSpPr>
            <p:cNvPr name="TextBox 8" id="8"/>
            <p:cNvSpPr txBox="true"/>
            <p:nvPr/>
          </p:nvSpPr>
          <p:spPr>
            <a:xfrm rot="0">
              <a:off x="0" y="95250"/>
              <a:ext cx="9559585" cy="1928211"/>
            </a:xfrm>
            <a:prstGeom prst="rect">
              <a:avLst/>
            </a:prstGeom>
          </p:spPr>
          <p:txBody>
            <a:bodyPr anchor="t" rtlCol="false" tIns="0" lIns="0" bIns="0" rIns="0">
              <a:spAutoFit/>
            </a:bodyPr>
            <a:lstStyle/>
            <a:p>
              <a:pPr marL="0" indent="0" lvl="0">
                <a:lnSpc>
                  <a:spcPts val="10999"/>
                </a:lnSpc>
              </a:pPr>
              <a:r>
                <a:rPr lang="en-US" sz="9999">
                  <a:solidFill>
                    <a:srgbClr val="F4F4F4"/>
                  </a:solidFill>
                  <a:latin typeface="Didact Gothic"/>
                </a:rPr>
                <a:t>Abstract</a:t>
              </a:r>
            </a:p>
          </p:txBody>
        </p:sp>
        <p:sp>
          <p:nvSpPr>
            <p:cNvPr name="TextBox 9" id="9"/>
            <p:cNvSpPr txBox="true"/>
            <p:nvPr/>
          </p:nvSpPr>
          <p:spPr>
            <a:xfrm rot="0">
              <a:off x="0" y="2243543"/>
              <a:ext cx="9559585" cy="635987"/>
            </a:xfrm>
            <a:prstGeom prst="rect">
              <a:avLst/>
            </a:prstGeom>
          </p:spPr>
          <p:txBody>
            <a:bodyPr anchor="t" rtlCol="false" tIns="0" lIns="0" bIns="0" rIns="0">
              <a:spAutoFit/>
            </a:bodyPr>
            <a:lstStyle/>
            <a:p>
              <a:pPr marL="0" indent="0" lvl="0">
                <a:lnSpc>
                  <a:spcPts val="3500"/>
                </a:lnSpc>
              </a:pPr>
            </a:p>
          </p:txBody>
        </p:sp>
      </p:grpSp>
      <p:sp>
        <p:nvSpPr>
          <p:cNvPr name="AutoShape 10" id="10"/>
          <p:cNvSpPr/>
          <p:nvPr/>
        </p:nvSpPr>
        <p:spPr>
          <a:xfrm rot="0">
            <a:off x="1028700" y="9248775"/>
            <a:ext cx="7169689" cy="0"/>
          </a:xfrm>
          <a:prstGeom prst="line">
            <a:avLst/>
          </a:prstGeom>
          <a:ln cap="flat" w="9525">
            <a:solidFill>
              <a:srgbClr val="68BDB2"/>
            </a:solidFill>
            <a:prstDash val="solid"/>
            <a:headEnd type="none" len="sm" w="sm"/>
            <a:tailEnd type="none" len="sm" w="sm"/>
          </a:ln>
        </p:spPr>
      </p:sp>
      <p:sp>
        <p:nvSpPr>
          <p:cNvPr name="Freeform 11" id="11"/>
          <p:cNvSpPr/>
          <p:nvPr/>
        </p:nvSpPr>
        <p:spPr>
          <a:xfrm flipH="false" flipV="false" rot="0">
            <a:off x="7657708" y="8701771"/>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037023" y="8605657"/>
            <a:ext cx="388405"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0">
            <a:off x="12260164" y="4224707"/>
            <a:ext cx="6062293" cy="6062293"/>
          </a:xfrm>
          <a:custGeom>
            <a:avLst/>
            <a:gdLst/>
            <a:ahLst/>
            <a:cxnLst/>
            <a:rect r="r" b="b" t="t" l="l"/>
            <a:pathLst>
              <a:path h="6062293" w="6062293">
                <a:moveTo>
                  <a:pt x="6062292" y="0"/>
                </a:moveTo>
                <a:lnTo>
                  <a:pt x="0" y="0"/>
                </a:lnTo>
                <a:lnTo>
                  <a:pt x="0" y="6062293"/>
                </a:lnTo>
                <a:lnTo>
                  <a:pt x="6062292" y="6062293"/>
                </a:lnTo>
                <a:lnTo>
                  <a:pt x="6062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90284" y="2129481"/>
            <a:ext cx="7969016" cy="7128819"/>
            <a:chOff x="0" y="0"/>
            <a:chExt cx="10625354" cy="9505092"/>
          </a:xfrm>
        </p:grpSpPr>
        <p:pic>
          <p:nvPicPr>
            <p:cNvPr name="Picture 4" id="4"/>
            <p:cNvPicPr>
              <a:picLocks noChangeAspect="true"/>
            </p:cNvPicPr>
            <p:nvPr/>
          </p:nvPicPr>
          <p:blipFill>
            <a:blip r:embed="rId4"/>
            <a:srcRect l="0" t="11073" r="0" b="11073"/>
            <a:stretch>
              <a:fillRect/>
            </a:stretch>
          </p:blipFill>
          <p:spPr>
            <a:xfrm flipH="false" flipV="false">
              <a:off x="0" y="0"/>
              <a:ext cx="10625354" cy="9505092"/>
            </a:xfrm>
            <a:prstGeom prst="rect">
              <a:avLst/>
            </a:prstGeom>
          </p:spPr>
        </p:pic>
      </p:grpSp>
      <p:sp>
        <p:nvSpPr>
          <p:cNvPr name="TextBox 5" id="5"/>
          <p:cNvSpPr txBox="true"/>
          <p:nvPr/>
        </p:nvSpPr>
        <p:spPr>
          <a:xfrm rot="0">
            <a:off x="12828370" y="993991"/>
            <a:ext cx="4430930" cy="306705"/>
          </a:xfrm>
          <a:prstGeom prst="rect">
            <a:avLst/>
          </a:prstGeom>
        </p:spPr>
        <p:txBody>
          <a:bodyPr anchor="t" rtlCol="false" tIns="0" lIns="0" bIns="0" rIns="0">
            <a:spAutoFit/>
          </a:bodyPr>
          <a:lstStyle/>
          <a:p>
            <a:pPr algn="r">
              <a:lnSpc>
                <a:spcPts val="2520"/>
              </a:lnSpc>
            </a:pPr>
            <a:r>
              <a:rPr lang="en-US" sz="1800" u="sng">
                <a:solidFill>
                  <a:srgbClr val="F4F4F4"/>
                </a:solidFill>
                <a:latin typeface="Didact Gothic"/>
                <a:hlinkClick r:id="rId5" action="ppaction://hlinksldjump"/>
              </a:rPr>
              <a:t>Back to Agenda Page</a:t>
            </a:r>
          </a:p>
        </p:txBody>
      </p:sp>
      <p:sp>
        <p:nvSpPr>
          <p:cNvPr name="TextBox 6" id="6"/>
          <p:cNvSpPr txBox="true"/>
          <p:nvPr/>
        </p:nvSpPr>
        <p:spPr>
          <a:xfrm rot="0">
            <a:off x="1028700" y="3916179"/>
            <a:ext cx="7169689" cy="33299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F4F4F4"/>
                </a:solidFill>
                <a:latin typeface="Didact Gothic"/>
              </a:rPr>
              <a:t>Handwritten digit recognition is essential in various domains such as postal mail sorting and bank check processing, but it poses challenges due to variations in writing styles and orientations. This project addresses these challenges by implementing image processing techniques and machine learning algorithms to accurately identify handwritten digits.</a:t>
            </a:r>
          </a:p>
        </p:txBody>
      </p:sp>
      <p:grpSp>
        <p:nvGrpSpPr>
          <p:cNvPr name="Group 7" id="7"/>
          <p:cNvGrpSpPr/>
          <p:nvPr/>
        </p:nvGrpSpPr>
        <p:grpSpPr>
          <a:xfrm rot="0">
            <a:off x="1028700" y="1794631"/>
            <a:ext cx="7169689" cy="2159648"/>
            <a:chOff x="0" y="0"/>
            <a:chExt cx="9559585" cy="2879530"/>
          </a:xfrm>
        </p:grpSpPr>
        <p:sp>
          <p:nvSpPr>
            <p:cNvPr name="TextBox 8" id="8"/>
            <p:cNvSpPr txBox="true"/>
            <p:nvPr/>
          </p:nvSpPr>
          <p:spPr>
            <a:xfrm rot="0">
              <a:off x="0" y="95250"/>
              <a:ext cx="9559585" cy="1928211"/>
            </a:xfrm>
            <a:prstGeom prst="rect">
              <a:avLst/>
            </a:prstGeom>
          </p:spPr>
          <p:txBody>
            <a:bodyPr anchor="t" rtlCol="false" tIns="0" lIns="0" bIns="0" rIns="0">
              <a:spAutoFit/>
            </a:bodyPr>
            <a:lstStyle/>
            <a:p>
              <a:pPr marL="0" indent="0" lvl="0">
                <a:lnSpc>
                  <a:spcPts val="10999"/>
                </a:lnSpc>
              </a:pPr>
              <a:r>
                <a:rPr lang="en-US" sz="9999">
                  <a:solidFill>
                    <a:srgbClr val="F4F4F4"/>
                  </a:solidFill>
                  <a:latin typeface="Didact Gothic"/>
                </a:rPr>
                <a:t>Introduction</a:t>
              </a:r>
            </a:p>
          </p:txBody>
        </p:sp>
        <p:sp>
          <p:nvSpPr>
            <p:cNvPr name="TextBox 9" id="9"/>
            <p:cNvSpPr txBox="true"/>
            <p:nvPr/>
          </p:nvSpPr>
          <p:spPr>
            <a:xfrm rot="0">
              <a:off x="0" y="2243543"/>
              <a:ext cx="9559585" cy="635987"/>
            </a:xfrm>
            <a:prstGeom prst="rect">
              <a:avLst/>
            </a:prstGeom>
          </p:spPr>
          <p:txBody>
            <a:bodyPr anchor="t" rtlCol="false" tIns="0" lIns="0" bIns="0" rIns="0">
              <a:spAutoFit/>
            </a:bodyPr>
            <a:lstStyle/>
            <a:p>
              <a:pPr marL="0" indent="0" lvl="0">
                <a:lnSpc>
                  <a:spcPts val="3500"/>
                </a:lnSpc>
              </a:pPr>
            </a:p>
          </p:txBody>
        </p:sp>
      </p:grpSp>
      <p:sp>
        <p:nvSpPr>
          <p:cNvPr name="AutoShape 10" id="10"/>
          <p:cNvSpPr/>
          <p:nvPr/>
        </p:nvSpPr>
        <p:spPr>
          <a:xfrm rot="0">
            <a:off x="1028700" y="9248775"/>
            <a:ext cx="7169689" cy="0"/>
          </a:xfrm>
          <a:prstGeom prst="line">
            <a:avLst/>
          </a:prstGeom>
          <a:ln cap="flat" w="9525">
            <a:solidFill>
              <a:srgbClr val="68BDB2"/>
            </a:solidFill>
            <a:prstDash val="solid"/>
            <a:headEnd type="none" len="sm" w="sm"/>
            <a:tailEnd type="none" len="sm" w="sm"/>
          </a:ln>
        </p:spPr>
      </p:sp>
      <p:sp>
        <p:nvSpPr>
          <p:cNvPr name="Freeform 11" id="11"/>
          <p:cNvSpPr/>
          <p:nvPr/>
        </p:nvSpPr>
        <p:spPr>
          <a:xfrm flipH="false" flipV="false" rot="0">
            <a:off x="7657708" y="8701771"/>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094121" y="8538117"/>
            <a:ext cx="388405"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idact Gothic"/>
              </a:rPr>
              <a:t>03</a:t>
            </a:r>
          </a:p>
        </p:txBody>
      </p:sp>
      <p:sp>
        <p:nvSpPr>
          <p:cNvPr name="TextBox 13" id="13"/>
          <p:cNvSpPr txBox="true"/>
          <p:nvPr/>
        </p:nvSpPr>
        <p:spPr>
          <a:xfrm rot="0">
            <a:off x="7029403" y="8605657"/>
            <a:ext cx="403645"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8951595"/>
            <a:ext cx="4430930" cy="306705"/>
          </a:xfrm>
          <a:prstGeom prst="rect">
            <a:avLst/>
          </a:prstGeom>
        </p:spPr>
        <p:txBody>
          <a:bodyPr anchor="t" rtlCol="false" tIns="0" lIns="0" bIns="0" rIns="0">
            <a:spAutoFit/>
          </a:bodyPr>
          <a:lstStyle/>
          <a:p>
            <a:pPr>
              <a:lnSpc>
                <a:spcPts val="2520"/>
              </a:lnSpc>
            </a:pPr>
            <a:r>
              <a:rPr lang="en-US" sz="1800" u="sng">
                <a:solidFill>
                  <a:srgbClr val="2B2B2B"/>
                </a:solidFill>
                <a:latin typeface="Didact Gothic"/>
                <a:hlinkClick r:id="rId2" action="ppaction://hlinksldjump"/>
              </a:rPr>
              <a:t>Back to Agenda Page</a:t>
            </a:r>
          </a:p>
        </p:txBody>
      </p:sp>
      <p:sp>
        <p:nvSpPr>
          <p:cNvPr name="AutoShape 3" id="3"/>
          <p:cNvSpPr/>
          <p:nvPr/>
        </p:nvSpPr>
        <p:spPr>
          <a:xfrm rot="-5401989">
            <a:off x="2105522" y="5138737"/>
            <a:ext cx="8229601" cy="0"/>
          </a:xfrm>
          <a:prstGeom prst="line">
            <a:avLst/>
          </a:prstGeom>
          <a:ln cap="flat" w="9525">
            <a:solidFill>
              <a:srgbClr val="2B2B2B">
                <a:alpha val="29804"/>
              </a:srgbClr>
            </a:solidFill>
            <a:prstDash val="solid"/>
            <a:headEnd type="none" len="sm" w="sm"/>
            <a:tailEnd type="none" len="sm" w="sm"/>
          </a:ln>
        </p:spPr>
      </p:sp>
      <p:sp>
        <p:nvSpPr>
          <p:cNvPr name="AutoShape 4" id="4"/>
          <p:cNvSpPr/>
          <p:nvPr/>
        </p:nvSpPr>
        <p:spPr>
          <a:xfrm rot="-5400000">
            <a:off x="7950496" y="5138738"/>
            <a:ext cx="8229600" cy="0"/>
          </a:xfrm>
          <a:prstGeom prst="line">
            <a:avLst/>
          </a:prstGeom>
          <a:ln cap="flat" w="9525">
            <a:solidFill>
              <a:srgbClr val="2B2B2B">
                <a:alpha val="29804"/>
              </a:srgbClr>
            </a:solidFill>
            <a:prstDash val="solid"/>
            <a:headEnd type="none" len="sm" w="sm"/>
            <a:tailEnd type="none" len="sm" w="sm"/>
          </a:ln>
        </p:spPr>
      </p:sp>
      <p:grpSp>
        <p:nvGrpSpPr>
          <p:cNvPr name="Group 5" id="5"/>
          <p:cNvGrpSpPr/>
          <p:nvPr/>
        </p:nvGrpSpPr>
        <p:grpSpPr>
          <a:xfrm rot="0">
            <a:off x="1028700" y="1940738"/>
            <a:ext cx="4545417" cy="4839018"/>
            <a:chOff x="0" y="0"/>
            <a:chExt cx="6060557" cy="6452024"/>
          </a:xfrm>
        </p:grpSpPr>
        <p:sp>
          <p:nvSpPr>
            <p:cNvPr name="TextBox 6" id="6"/>
            <p:cNvSpPr txBox="true"/>
            <p:nvPr/>
          </p:nvSpPr>
          <p:spPr>
            <a:xfrm rot="0">
              <a:off x="0" y="3870650"/>
              <a:ext cx="6060557" cy="2581373"/>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Develop an efficient system for accurately recognizing handwritten digits in images using computer vision and machine learning techniques.</a:t>
              </a:r>
            </a:p>
          </p:txBody>
        </p:sp>
        <p:sp>
          <p:nvSpPr>
            <p:cNvPr name="Freeform 7" id="7"/>
            <p:cNvSpPr/>
            <p:nvPr/>
          </p:nvSpPr>
          <p:spPr>
            <a:xfrm flipH="false" flipV="false" rot="0">
              <a:off x="2498241" y="0"/>
              <a:ext cx="1064074" cy="1875771"/>
            </a:xfrm>
            <a:custGeom>
              <a:avLst/>
              <a:gdLst/>
              <a:ahLst/>
              <a:cxnLst/>
              <a:rect r="r" b="b" t="t" l="l"/>
              <a:pathLst>
                <a:path h="1875771" w="1064074">
                  <a:moveTo>
                    <a:pt x="0" y="0"/>
                  </a:moveTo>
                  <a:lnTo>
                    <a:pt x="1064074" y="0"/>
                  </a:lnTo>
                  <a:lnTo>
                    <a:pt x="1064074" y="1875771"/>
                  </a:lnTo>
                  <a:lnTo>
                    <a:pt x="0" y="1875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6867416" y="1940738"/>
            <a:ext cx="4545417" cy="5229462"/>
            <a:chOff x="0" y="0"/>
            <a:chExt cx="6060557" cy="6972616"/>
          </a:xfrm>
        </p:grpSpPr>
        <p:sp>
          <p:nvSpPr>
            <p:cNvPr name="TextBox 9" id="9"/>
            <p:cNvSpPr txBox="true"/>
            <p:nvPr/>
          </p:nvSpPr>
          <p:spPr>
            <a:xfrm rot="0">
              <a:off x="0" y="3870650"/>
              <a:ext cx="6060557" cy="3101966"/>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Implement robust feature extraction methods such as Histogram of Oriented Gradients (HOG) to capture shape information crucial for digit recognition.</a:t>
              </a:r>
            </a:p>
          </p:txBody>
        </p:sp>
        <p:sp>
          <p:nvSpPr>
            <p:cNvPr name="Freeform 10" id="10"/>
            <p:cNvSpPr/>
            <p:nvPr/>
          </p:nvSpPr>
          <p:spPr>
            <a:xfrm flipH="false" flipV="false" rot="0">
              <a:off x="2398337" y="0"/>
              <a:ext cx="1120308" cy="1796412"/>
            </a:xfrm>
            <a:custGeom>
              <a:avLst/>
              <a:gdLst/>
              <a:ahLst/>
              <a:cxnLst/>
              <a:rect r="r" b="b" t="t" l="l"/>
              <a:pathLst>
                <a:path h="1796412" w="1120308">
                  <a:moveTo>
                    <a:pt x="0" y="0"/>
                  </a:moveTo>
                  <a:lnTo>
                    <a:pt x="1120308" y="0"/>
                  </a:lnTo>
                  <a:lnTo>
                    <a:pt x="1120308" y="1796412"/>
                  </a:lnTo>
                  <a:lnTo>
                    <a:pt x="0" y="1796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2713883" y="1940738"/>
            <a:ext cx="4545417" cy="8353018"/>
            <a:chOff x="0" y="0"/>
            <a:chExt cx="6060557" cy="11137357"/>
          </a:xfrm>
        </p:grpSpPr>
        <p:sp>
          <p:nvSpPr>
            <p:cNvPr name="TextBox 12" id="12"/>
            <p:cNvSpPr txBox="true"/>
            <p:nvPr/>
          </p:nvSpPr>
          <p:spPr>
            <a:xfrm rot="0">
              <a:off x="0" y="3870650"/>
              <a:ext cx="6060557" cy="7266707"/>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Train custom K-Nearest Neighbors (KNN) and Support Vector Machine (SVM) models to achieve high accuracy in classifying handwritten digits, surpassing standard benchmarks.</a:t>
              </a:r>
            </a:p>
            <a:p>
              <a:pPr>
                <a:lnSpc>
                  <a:spcPts val="3119"/>
                </a:lnSpc>
              </a:pPr>
            </a:p>
            <a:p>
              <a:pPr>
                <a:lnSpc>
                  <a:spcPts val="3119"/>
                </a:lnSpc>
              </a:pPr>
            </a:p>
            <a:p>
              <a:pPr>
                <a:lnSpc>
                  <a:spcPts val="3119"/>
                </a:lnSpc>
              </a:pPr>
            </a:p>
            <a:p>
              <a:pPr>
                <a:lnSpc>
                  <a:spcPts val="3119"/>
                </a:lnSpc>
              </a:pPr>
            </a:p>
            <a:p>
              <a:pPr>
                <a:lnSpc>
                  <a:spcPts val="3119"/>
                </a:lnSpc>
              </a:pPr>
            </a:p>
            <a:p>
              <a:pPr>
                <a:lnSpc>
                  <a:spcPts val="3119"/>
                </a:lnSpc>
              </a:pPr>
            </a:p>
            <a:p>
              <a:pPr>
                <a:lnSpc>
                  <a:spcPts val="3119"/>
                </a:lnSpc>
              </a:pPr>
            </a:p>
          </p:txBody>
        </p:sp>
        <p:sp>
          <p:nvSpPr>
            <p:cNvPr name="Freeform 13" id="13"/>
            <p:cNvSpPr/>
            <p:nvPr/>
          </p:nvSpPr>
          <p:spPr>
            <a:xfrm flipH="false" flipV="false" rot="0">
              <a:off x="2354667" y="0"/>
              <a:ext cx="1443662" cy="1796412"/>
            </a:xfrm>
            <a:custGeom>
              <a:avLst/>
              <a:gdLst/>
              <a:ahLst/>
              <a:cxnLst/>
              <a:rect r="r" b="b" t="t" l="l"/>
              <a:pathLst>
                <a:path h="1796412" w="1443662">
                  <a:moveTo>
                    <a:pt x="0" y="0"/>
                  </a:moveTo>
                  <a:lnTo>
                    <a:pt x="1443663" y="0"/>
                  </a:lnTo>
                  <a:lnTo>
                    <a:pt x="1443663" y="1796412"/>
                  </a:lnTo>
                  <a:lnTo>
                    <a:pt x="0" y="1796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4" id="14"/>
          <p:cNvSpPr/>
          <p:nvPr/>
        </p:nvSpPr>
        <p:spPr>
          <a:xfrm flipH="false" flipV="false" rot="0">
            <a:off x="16718619" y="8989695"/>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8062711" y="-118110"/>
            <a:ext cx="2162577" cy="1146810"/>
          </a:xfrm>
          <a:prstGeom prst="rect">
            <a:avLst/>
          </a:prstGeom>
        </p:spPr>
        <p:txBody>
          <a:bodyPr anchor="t" rtlCol="false" tIns="0" lIns="0" bIns="0" rIns="0">
            <a:spAutoFit/>
          </a:bodyPr>
          <a:lstStyle/>
          <a:p>
            <a:pPr algn="ctr">
              <a:lnSpc>
                <a:spcPts val="9360"/>
              </a:lnSpc>
              <a:spcBef>
                <a:spcPct val="0"/>
              </a:spcBef>
            </a:pPr>
            <a:r>
              <a:rPr lang="en-US" sz="7200">
                <a:solidFill>
                  <a:srgbClr val="2B2B2B"/>
                </a:solidFill>
                <a:latin typeface="Didact Gothic"/>
              </a:rPr>
              <a:t>Goals</a:t>
            </a:r>
          </a:p>
        </p:txBody>
      </p:sp>
      <p:sp>
        <p:nvSpPr>
          <p:cNvPr name="TextBox 16" id="16"/>
          <p:cNvSpPr txBox="true"/>
          <p:nvPr/>
        </p:nvSpPr>
        <p:spPr>
          <a:xfrm rot="0">
            <a:off x="337056" y="8682760"/>
            <a:ext cx="427471"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131098" cy="4114800"/>
            <a:chOff x="0" y="0"/>
            <a:chExt cx="8174797" cy="5486400"/>
          </a:xfrm>
        </p:grpSpPr>
        <p:pic>
          <p:nvPicPr>
            <p:cNvPr name="Picture 3" id="3"/>
            <p:cNvPicPr>
              <a:picLocks noChangeAspect="true"/>
            </p:cNvPicPr>
            <p:nvPr/>
          </p:nvPicPr>
          <p:blipFill>
            <a:blip r:embed="rId2"/>
            <a:srcRect l="17246" t="4725" r="12690" b="24742"/>
            <a:stretch>
              <a:fillRect/>
            </a:stretch>
          </p:blipFill>
          <p:spPr>
            <a:xfrm flipH="false" flipV="false">
              <a:off x="0" y="0"/>
              <a:ext cx="8174797" cy="5486400"/>
            </a:xfrm>
            <a:prstGeom prst="rect">
              <a:avLst/>
            </a:prstGeom>
          </p:spPr>
        </p:pic>
      </p:grpSp>
      <p:sp>
        <p:nvSpPr>
          <p:cNvPr name="Freeform 4" id="4"/>
          <p:cNvSpPr/>
          <p:nvPr/>
        </p:nvSpPr>
        <p:spPr>
          <a:xfrm flipH="false" flipV="false" rot="0">
            <a:off x="-6843750" y="5901162"/>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35280" y="4959285"/>
            <a:ext cx="6131098" cy="4114800"/>
            <a:chOff x="0" y="0"/>
            <a:chExt cx="8174797" cy="5486400"/>
          </a:xfrm>
        </p:grpSpPr>
        <p:pic>
          <p:nvPicPr>
            <p:cNvPr name="Picture 6" id="6"/>
            <p:cNvPicPr>
              <a:picLocks noChangeAspect="true"/>
            </p:cNvPicPr>
            <p:nvPr/>
          </p:nvPicPr>
          <p:blipFill>
            <a:blip r:embed="rId5"/>
            <a:srcRect l="0" t="11855" r="0" b="11855"/>
            <a:stretch>
              <a:fillRect/>
            </a:stretch>
          </p:blipFill>
          <p:spPr>
            <a:xfrm flipH="false" flipV="false">
              <a:off x="0" y="0"/>
              <a:ext cx="8174797" cy="5486400"/>
            </a:xfrm>
            <a:prstGeom prst="rect">
              <a:avLst/>
            </a:prstGeom>
          </p:spPr>
        </p:pic>
      </p:grpSp>
      <p:sp>
        <p:nvSpPr>
          <p:cNvPr name="AutoShape 7" id="7"/>
          <p:cNvSpPr/>
          <p:nvPr/>
        </p:nvSpPr>
        <p:spPr>
          <a:xfrm rot="0">
            <a:off x="8196579" y="9271493"/>
            <a:ext cx="9062721" cy="0"/>
          </a:xfrm>
          <a:prstGeom prst="line">
            <a:avLst/>
          </a:prstGeom>
          <a:ln cap="flat" w="9525">
            <a:solidFill>
              <a:srgbClr val="68BDB2"/>
            </a:solidFill>
            <a:prstDash val="solid"/>
            <a:headEnd type="none" len="sm" w="sm"/>
            <a:tailEnd type="none" len="sm" w="sm"/>
          </a:ln>
        </p:spPr>
      </p:sp>
      <p:sp>
        <p:nvSpPr>
          <p:cNvPr name="Freeform 8" id="8"/>
          <p:cNvSpPr/>
          <p:nvPr/>
        </p:nvSpPr>
        <p:spPr>
          <a:xfrm flipH="false" flipV="false" rot="0">
            <a:off x="16718619" y="8787524"/>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196579" y="1028700"/>
            <a:ext cx="3077769" cy="499805"/>
            <a:chOff x="0" y="0"/>
            <a:chExt cx="4103693" cy="666406"/>
          </a:xfrm>
        </p:grpSpPr>
        <p:sp>
          <p:nvSpPr>
            <p:cNvPr name="Freeform 10" id="10"/>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90313" y="133178"/>
              <a:ext cx="3013379" cy="415925"/>
            </a:xfrm>
            <a:prstGeom prst="rect">
              <a:avLst/>
            </a:prstGeom>
          </p:spPr>
          <p:txBody>
            <a:bodyPr anchor="t" rtlCol="false" tIns="0" lIns="0" bIns="0" rIns="0">
              <a:spAutoFit/>
            </a:bodyPr>
            <a:lstStyle/>
            <a:p>
              <a:pPr>
                <a:lnSpc>
                  <a:spcPts val="2401"/>
                </a:lnSpc>
              </a:pPr>
              <a:r>
                <a:rPr lang="en-US" sz="2001">
                  <a:solidFill>
                    <a:srgbClr val="2B2B2B"/>
                  </a:solidFill>
                  <a:latin typeface="Didact Gothic"/>
                </a:rPr>
                <a:t>COMPUTER VISION</a:t>
              </a:r>
            </a:p>
          </p:txBody>
        </p:sp>
      </p:grpSp>
      <p:sp>
        <p:nvSpPr>
          <p:cNvPr name="Freeform 12" id="12"/>
          <p:cNvSpPr/>
          <p:nvPr/>
        </p:nvSpPr>
        <p:spPr>
          <a:xfrm flipH="false" flipV="false" rot="0">
            <a:off x="13951094" y="-6640146"/>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196579" y="2222576"/>
            <a:ext cx="9062721" cy="1422346"/>
          </a:xfrm>
          <a:prstGeom prst="rect">
            <a:avLst/>
          </a:prstGeom>
        </p:spPr>
        <p:txBody>
          <a:bodyPr anchor="t" rtlCol="false" tIns="0" lIns="0" bIns="0" rIns="0">
            <a:spAutoFit/>
          </a:bodyPr>
          <a:lstStyle/>
          <a:p>
            <a:pPr marL="0" indent="0" lvl="0">
              <a:lnSpc>
                <a:spcPts val="10999"/>
              </a:lnSpc>
            </a:pPr>
            <a:r>
              <a:rPr lang="en-US" sz="9999">
                <a:solidFill>
                  <a:srgbClr val="2B2B2B"/>
                </a:solidFill>
                <a:latin typeface="Didact Gothic"/>
              </a:rPr>
              <a:t>Main</a:t>
            </a:r>
          </a:p>
        </p:txBody>
      </p:sp>
      <p:sp>
        <p:nvSpPr>
          <p:cNvPr name="TextBox 14" id="14"/>
          <p:cNvSpPr txBox="true"/>
          <p:nvPr/>
        </p:nvSpPr>
        <p:spPr>
          <a:xfrm rot="0">
            <a:off x="8196579" y="8749424"/>
            <a:ext cx="4430930" cy="306705"/>
          </a:xfrm>
          <a:prstGeom prst="rect">
            <a:avLst/>
          </a:prstGeom>
        </p:spPr>
        <p:txBody>
          <a:bodyPr anchor="t" rtlCol="false" tIns="0" lIns="0" bIns="0" rIns="0">
            <a:spAutoFit/>
          </a:bodyPr>
          <a:lstStyle/>
          <a:p>
            <a:pPr>
              <a:lnSpc>
                <a:spcPts val="2520"/>
              </a:lnSpc>
            </a:pPr>
            <a:r>
              <a:rPr lang="en-US" sz="1800" u="sng">
                <a:solidFill>
                  <a:srgbClr val="2B2B2B"/>
                </a:solidFill>
                <a:latin typeface="Didact Gothic"/>
                <a:hlinkClick r:id="rId10" action="ppaction://hlinksldjump"/>
              </a:rPr>
              <a:t>Back to Agenda Page</a:t>
            </a:r>
          </a:p>
        </p:txBody>
      </p:sp>
      <p:sp>
        <p:nvSpPr>
          <p:cNvPr name="TextBox 15" id="15"/>
          <p:cNvSpPr txBox="true"/>
          <p:nvPr/>
        </p:nvSpPr>
        <p:spPr>
          <a:xfrm rot="0">
            <a:off x="16014557" y="8682431"/>
            <a:ext cx="395489" cy="450215"/>
          </a:xfrm>
          <a:prstGeom prst="rect">
            <a:avLst/>
          </a:prstGeom>
        </p:spPr>
        <p:txBody>
          <a:bodyPr anchor="t" rtlCol="false" tIns="0" lIns="0" bIns="0" rIns="0">
            <a:spAutoFit/>
          </a:bodyPr>
          <a:lstStyle/>
          <a:p>
            <a:pPr algn="ctr">
              <a:lnSpc>
                <a:spcPts val="3639"/>
              </a:lnSpc>
              <a:spcBef>
                <a:spcPct val="0"/>
              </a:spcBef>
            </a:pPr>
            <a:r>
              <a:rPr lang="en-US" sz="2799">
                <a:solidFill>
                  <a:srgbClr val="2B2B2B"/>
                </a:solidFill>
                <a:latin typeface="Didact Gothic"/>
              </a:rPr>
              <a:t>06</a:t>
            </a:r>
          </a:p>
        </p:txBody>
      </p:sp>
      <p:sp>
        <p:nvSpPr>
          <p:cNvPr name="TextBox 16" id="16"/>
          <p:cNvSpPr txBox="true"/>
          <p:nvPr/>
        </p:nvSpPr>
        <p:spPr>
          <a:xfrm rot="0">
            <a:off x="8196579" y="3960369"/>
            <a:ext cx="9144000" cy="1940793"/>
          </a:xfrm>
          <a:prstGeom prst="rect">
            <a:avLst/>
          </a:prstGeom>
        </p:spPr>
        <p:txBody>
          <a:bodyPr anchor="t" rtlCol="false" tIns="0" lIns="0" bIns="0" rIns="0">
            <a:spAutoFit/>
          </a:bodyPr>
          <a:lstStyle/>
          <a:p>
            <a:pPr>
              <a:lnSpc>
                <a:spcPts val="3119"/>
              </a:lnSpc>
              <a:spcBef>
                <a:spcPct val="0"/>
              </a:spcBef>
            </a:pPr>
            <a:r>
              <a:rPr lang="en-US" sz="2399">
                <a:solidFill>
                  <a:srgbClr val="2B2B2B"/>
                </a:solidFill>
                <a:latin typeface="Didact Gothic"/>
              </a:rPr>
              <a:t>The main components of the project include data preparation, model training, and image processing. The project utilizes custom handwritten datasets and the MNIST dataset for training, preprocesses images using OpenCV, and extracts features using Histogram of Oriented Gradients (HOG) descriptors.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42988" y="1855763"/>
          <a:ext cx="16202025" cy="7070940"/>
        </p:xfrm>
        <a:graphic>
          <a:graphicData uri="http://schemas.openxmlformats.org/drawingml/2006/table">
            <a:tbl>
              <a:tblPr/>
              <a:tblGrid>
                <a:gridCol w="8101012"/>
                <a:gridCol w="8101012"/>
              </a:tblGrid>
              <a:tr h="2395096">
                <a:tc>
                  <a:txBody>
                    <a:bodyPr anchor="t" rtlCol="false"/>
                    <a:lstStyle/>
                    <a:p>
                      <a:pPr algn="l" marL="518160" indent="-259080" lvl="1">
                        <a:lnSpc>
                          <a:spcPts val="3359"/>
                        </a:lnSpc>
                        <a:buFont typeface="Arial"/>
                        <a:buChar char="•"/>
                        <a:defRPr/>
                      </a:pPr>
                      <a:r>
                        <a:rPr lang="en-US" sz="2400">
                          <a:solidFill>
                            <a:srgbClr val="2B2B2B"/>
                          </a:solidFill>
                          <a:latin typeface="Arimo Bold"/>
                        </a:rPr>
                        <a:t>Divide Image:</a:t>
                      </a:r>
                      <a:r>
                        <a:rPr lang="en-US" sz="2400">
                          <a:solidFill>
                            <a:srgbClr val="2B2B2B"/>
                          </a:solidFill>
                          <a:latin typeface="Arimo"/>
                        </a:rPr>
                        <a:t> This method divides input training images into smaller cells containing single digits for training purposes.</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Resize Images:</a:t>
                      </a:r>
                      <a:r>
                        <a:rPr lang="en-US" sz="2400">
                          <a:solidFill>
                            <a:srgbClr val="2B2B2B"/>
                          </a:solidFill>
                          <a:latin typeface="Arimo"/>
                        </a:rPr>
                        <a:t> Resizes input images to a specified size using the Python Imaging Library (PIL) for consistency in training and prediction.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r h="2309334">
                <a:tc>
                  <a:txBody>
                    <a:bodyPr anchor="t" rtlCol="false"/>
                    <a:lstStyle/>
                    <a:p>
                      <a:pPr algn="l" marL="518160" indent="-259080" lvl="1">
                        <a:lnSpc>
                          <a:spcPts val="3359"/>
                        </a:lnSpc>
                        <a:buFont typeface="Arial"/>
                        <a:buChar char="•"/>
                        <a:defRPr/>
                      </a:pPr>
                      <a:r>
                        <a:rPr lang="en-US" sz="2400">
                          <a:solidFill>
                            <a:srgbClr val="2B2B2B"/>
                          </a:solidFill>
                          <a:latin typeface="Arimo Semi-Bold"/>
                        </a:rPr>
                        <a:t>Feature Extraction:</a:t>
                      </a:r>
                      <a:r>
                        <a:rPr lang="en-US" sz="2400">
                          <a:solidFill>
                            <a:srgbClr val="2B2B2B"/>
                          </a:solidFill>
                          <a:latin typeface="Arimo"/>
                        </a:rPr>
                        <a:t> Histogram of Oriented Gradients (HOG) descriptors are computed for digit images to capture shape information.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Loading Images:</a:t>
                      </a:r>
                      <a:r>
                        <a:rPr lang="en-US" sz="2400">
                          <a:solidFill>
                            <a:srgbClr val="2B2B2B"/>
                          </a:solidFill>
                          <a:latin typeface="Arimo"/>
                        </a:rPr>
                        <a:t> Loads custom handwritten digits or MNIST dataset for training the digit recognition model.</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r h="2366509">
                <a:tc>
                  <a:txBody>
                    <a:bodyPr anchor="t" rtlCol="false"/>
                    <a:lstStyle/>
                    <a:p>
                      <a:pPr algn="l" marL="518160" indent="-259080" lvl="1">
                        <a:lnSpc>
                          <a:spcPts val="3359"/>
                        </a:lnSpc>
                        <a:buFont typeface="Arial"/>
                        <a:buChar char="•"/>
                        <a:defRPr/>
                      </a:pPr>
                      <a:r>
                        <a:rPr lang="en-US" sz="2400">
                          <a:solidFill>
                            <a:srgbClr val="2B2B2B"/>
                          </a:solidFill>
                          <a:latin typeface="Arimo Semi-Bold"/>
                        </a:rPr>
                        <a:t>Extract Digits:</a:t>
                      </a:r>
                      <a:r>
                        <a:rPr lang="en-US" sz="2400">
                          <a:solidFill>
                            <a:srgbClr val="2B2B2B"/>
                          </a:solidFill>
                          <a:latin typeface="Arimo"/>
                        </a:rPr>
                        <a:t> This method extracts digits from images by identifying contours and bounding boxes encapsulating each digit.</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Image Processing:</a:t>
                      </a:r>
                      <a:r>
                        <a:rPr lang="en-US" sz="2400">
                          <a:solidFill>
                            <a:srgbClr val="2B2B2B"/>
                          </a:solidFill>
                          <a:latin typeface="Arimo"/>
                        </a:rPr>
                        <a:t> Processes input images by converting them to grayscale, applying thresholding and morphological operations for segmentation, and detecting contours to isolate individual digits.</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bl>
          </a:graphicData>
        </a:graphic>
      </p:graphicFrame>
      <p:sp>
        <p:nvSpPr>
          <p:cNvPr name="Freeform 3" id="3"/>
          <p:cNvSpPr/>
          <p:nvPr/>
        </p:nvSpPr>
        <p:spPr>
          <a:xfrm flipH="false" flipV="false" rot="0">
            <a:off x="-2184498" y="-2057400"/>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928535" y="9296398"/>
            <a:ext cx="4430930" cy="306705"/>
          </a:xfrm>
          <a:prstGeom prst="rect">
            <a:avLst/>
          </a:prstGeom>
        </p:spPr>
        <p:txBody>
          <a:bodyPr anchor="t" rtlCol="false" tIns="0" lIns="0" bIns="0" rIns="0">
            <a:spAutoFit/>
          </a:bodyPr>
          <a:lstStyle/>
          <a:p>
            <a:pPr algn="ctr">
              <a:lnSpc>
                <a:spcPts val="2520"/>
              </a:lnSpc>
            </a:pPr>
            <a:r>
              <a:rPr lang="en-US" sz="1800" u="sng">
                <a:solidFill>
                  <a:srgbClr val="2B2B2B"/>
                </a:solidFill>
                <a:latin typeface="Didact Gothic"/>
                <a:hlinkClick r:id="rId4" action="ppaction://hlinksldjump"/>
              </a:rPr>
              <a:t>Back to Agenda Page</a:t>
            </a:r>
          </a:p>
        </p:txBody>
      </p:sp>
      <p:sp>
        <p:nvSpPr>
          <p:cNvPr name="TextBox 5" id="5"/>
          <p:cNvSpPr txBox="true"/>
          <p:nvPr/>
        </p:nvSpPr>
        <p:spPr>
          <a:xfrm rot="0">
            <a:off x="7445545" y="299378"/>
            <a:ext cx="3396910" cy="1146810"/>
          </a:xfrm>
          <a:prstGeom prst="rect">
            <a:avLst/>
          </a:prstGeom>
        </p:spPr>
        <p:txBody>
          <a:bodyPr anchor="t" rtlCol="false" tIns="0" lIns="0" bIns="0" rIns="0">
            <a:spAutoFit/>
          </a:bodyPr>
          <a:lstStyle/>
          <a:p>
            <a:pPr algn="ctr">
              <a:lnSpc>
                <a:spcPts val="9360"/>
              </a:lnSpc>
              <a:spcBef>
                <a:spcPct val="0"/>
              </a:spcBef>
            </a:pPr>
            <a:r>
              <a:rPr lang="en-US" sz="7200">
                <a:solidFill>
                  <a:srgbClr val="2B2B2B"/>
                </a:solidFill>
                <a:latin typeface="Didact Gothic"/>
              </a:rPr>
              <a:t>Methods</a:t>
            </a:r>
          </a:p>
        </p:txBody>
      </p:sp>
      <p:sp>
        <p:nvSpPr>
          <p:cNvPr name="TextBox 6" id="6"/>
          <p:cNvSpPr txBox="true"/>
          <p:nvPr/>
        </p:nvSpPr>
        <p:spPr>
          <a:xfrm rot="0">
            <a:off x="8948187" y="9641078"/>
            <a:ext cx="391625"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07</a:t>
            </a:r>
          </a:p>
        </p:txBody>
      </p:sp>
      <p:sp>
        <p:nvSpPr>
          <p:cNvPr name="Freeform 7" id="7"/>
          <p:cNvSpPr/>
          <p:nvPr/>
        </p:nvSpPr>
        <p:spPr>
          <a:xfrm flipH="false" flipV="false" rot="0">
            <a:off x="259972" y="7277098"/>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51398" y="-2259037"/>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51831"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1367" y="2231415"/>
            <a:ext cx="12765267" cy="3954366"/>
          </a:xfrm>
          <a:custGeom>
            <a:avLst/>
            <a:gdLst/>
            <a:ahLst/>
            <a:cxnLst/>
            <a:rect r="r" b="b" t="t" l="l"/>
            <a:pathLst>
              <a:path h="3954366" w="12765267">
                <a:moveTo>
                  <a:pt x="0" y="0"/>
                </a:moveTo>
                <a:lnTo>
                  <a:pt x="12765266" y="0"/>
                </a:lnTo>
                <a:lnTo>
                  <a:pt x="12765266" y="3954366"/>
                </a:lnTo>
                <a:lnTo>
                  <a:pt x="0" y="3954366"/>
                </a:lnTo>
                <a:lnTo>
                  <a:pt x="0" y="0"/>
                </a:lnTo>
                <a:close/>
              </a:path>
            </a:pathLst>
          </a:custGeom>
          <a:blipFill>
            <a:blip r:embed="rId4"/>
            <a:stretch>
              <a:fillRect l="0" t="-145" r="-55655" b="-145"/>
            </a:stretch>
          </a:blipFill>
        </p:spPr>
      </p:sp>
      <p:grpSp>
        <p:nvGrpSpPr>
          <p:cNvPr name="Group 4" id="4"/>
          <p:cNvGrpSpPr/>
          <p:nvPr/>
        </p:nvGrpSpPr>
        <p:grpSpPr>
          <a:xfrm rot="0">
            <a:off x="4472725" y="477497"/>
            <a:ext cx="9342551" cy="1753918"/>
            <a:chOff x="0" y="0"/>
            <a:chExt cx="12456735" cy="2338557"/>
          </a:xfrm>
        </p:grpSpPr>
        <p:sp>
          <p:nvSpPr>
            <p:cNvPr name="TextBox 5" id="5"/>
            <p:cNvSpPr txBox="true"/>
            <p:nvPr/>
          </p:nvSpPr>
          <p:spPr>
            <a:xfrm rot="0">
              <a:off x="0" y="66675"/>
              <a:ext cx="12456735"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a:rPr>
                <a:t>Split/Devide Image</a:t>
              </a:r>
            </a:p>
          </p:txBody>
        </p:sp>
        <p:sp>
          <p:nvSpPr>
            <p:cNvPr name="TextBox 6" id="6"/>
            <p:cNvSpPr txBox="true"/>
            <p:nvPr/>
          </p:nvSpPr>
          <p:spPr>
            <a:xfrm rot="0">
              <a:off x="0" y="1702570"/>
              <a:ext cx="12456735"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32406" y="6528681"/>
            <a:ext cx="16230600" cy="2334412"/>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This method divides the input training image into smaller cells, each containing a single digit. The image is divided into cells based on a specified cell size, extracting regions of interest that contain individual digits. This step is crucial for isolating and processing each digit separately during training and prediction. Function segments an image into smaller cells determined by the given cell size, extracting image dimensions first. These cells are then created both horizontally and vertically. Optionally, if the `flatten` parameter is True, the array of cells is flattened to a single dimension per cell, before being returned for additional processing or analysis.</a:t>
            </a:r>
          </a:p>
          <a:p>
            <a:pPr>
              <a:lnSpc>
                <a:spcPts val="3079"/>
              </a:lnSpc>
              <a:spcBef>
                <a:spcPct val="0"/>
              </a:spcBef>
            </a:pPr>
          </a:p>
        </p:txBody>
      </p:sp>
      <p:sp>
        <p:nvSpPr>
          <p:cNvPr name="TextBox 8" id="8"/>
          <p:cNvSpPr txBox="true"/>
          <p:nvPr/>
        </p:nvSpPr>
        <p:spPr>
          <a:xfrm rot="0">
            <a:off x="17046906" y="448922"/>
            <a:ext cx="42478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51831"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37211" y="1959807"/>
            <a:ext cx="13420990" cy="4192023"/>
          </a:xfrm>
          <a:custGeom>
            <a:avLst/>
            <a:gdLst/>
            <a:ahLst/>
            <a:cxnLst/>
            <a:rect r="r" b="b" t="t" l="l"/>
            <a:pathLst>
              <a:path h="4192023" w="13420990">
                <a:moveTo>
                  <a:pt x="0" y="0"/>
                </a:moveTo>
                <a:lnTo>
                  <a:pt x="13420990" y="0"/>
                </a:lnTo>
                <a:lnTo>
                  <a:pt x="13420990" y="4192023"/>
                </a:lnTo>
                <a:lnTo>
                  <a:pt x="0" y="4192023"/>
                </a:lnTo>
                <a:lnTo>
                  <a:pt x="0" y="0"/>
                </a:lnTo>
                <a:close/>
              </a:path>
            </a:pathLst>
          </a:custGeom>
          <a:blipFill>
            <a:blip r:embed="rId4"/>
            <a:stretch>
              <a:fillRect l="0" t="-257" r="-57526" b="-403"/>
            </a:stretch>
          </a:blipFill>
        </p:spPr>
      </p:sp>
      <p:grpSp>
        <p:nvGrpSpPr>
          <p:cNvPr name="Group 4" id="4"/>
          <p:cNvGrpSpPr/>
          <p:nvPr/>
        </p:nvGrpSpPr>
        <p:grpSpPr>
          <a:xfrm rot="0">
            <a:off x="2954418" y="467972"/>
            <a:ext cx="12786575" cy="1753918"/>
            <a:chOff x="0" y="0"/>
            <a:chExt cx="17048767" cy="2338557"/>
          </a:xfrm>
        </p:grpSpPr>
        <p:sp>
          <p:nvSpPr>
            <p:cNvPr name="TextBox 5" id="5"/>
            <p:cNvSpPr txBox="true"/>
            <p:nvPr/>
          </p:nvSpPr>
          <p:spPr>
            <a:xfrm rot="0">
              <a:off x="0" y="66675"/>
              <a:ext cx="17048767"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Bold"/>
                </a:rPr>
                <a:t>Histogram of Oriented Gradients</a:t>
              </a:r>
            </a:p>
          </p:txBody>
        </p:sp>
        <p:sp>
          <p:nvSpPr>
            <p:cNvPr name="TextBox 6" id="6"/>
            <p:cNvSpPr txBox="true"/>
            <p:nvPr/>
          </p:nvSpPr>
          <p:spPr>
            <a:xfrm rot="0">
              <a:off x="0" y="1702570"/>
              <a:ext cx="17048767"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32406" y="6528681"/>
            <a:ext cx="16230600" cy="2724857"/>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Histogram of Oriented Gradients (HOG) descriptors are computed for the digit images to capture shape information. HOG features represent the distribution of gradient orientations in localized regions of the image. By extracting HOG descriptors, the model can learn distinctive patterns and shapes associated with handwritten digits, improving recognition accuracy. The compute_hog_descriptors function iterates over a set of images to extract Histogram of Oriented Gradients (HOG) descriptors. These descriptors are calculated with specific parameters such as the number of orientations, pixels per cell, and cells per block. The resulting HOG features are returned as a NumPy array for further processing or analysis.</a:t>
            </a:r>
          </a:p>
          <a:p>
            <a:pPr>
              <a:lnSpc>
                <a:spcPts val="3079"/>
              </a:lnSpc>
              <a:spcBef>
                <a:spcPct val="0"/>
              </a:spcBef>
            </a:pPr>
          </a:p>
        </p:txBody>
      </p:sp>
      <p:sp>
        <p:nvSpPr>
          <p:cNvPr name="TextBox 8" id="8"/>
          <p:cNvSpPr txBox="true"/>
          <p:nvPr/>
        </p:nvSpPr>
        <p:spPr>
          <a:xfrm rot="0">
            <a:off x="17045564" y="448922"/>
            <a:ext cx="427471"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DAF_9qAfssY</dc:identifier>
  <dcterms:modified xsi:type="dcterms:W3CDTF">2011-08-01T06:04:30Z</dcterms:modified>
  <cp:revision>1</cp:revision>
  <dc:title>COmputer Vision</dc:title>
</cp:coreProperties>
</file>